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259" r:id="rId4"/>
    <p:sldId id="294" r:id="rId5"/>
    <p:sldId id="258" r:id="rId6"/>
    <p:sldId id="271" r:id="rId7"/>
    <p:sldId id="272" r:id="rId8"/>
    <p:sldId id="273" r:id="rId9"/>
    <p:sldId id="262"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8" r:id="rId24"/>
    <p:sldId id="287" r:id="rId25"/>
    <p:sldId id="289" r:id="rId26"/>
    <p:sldId id="290" r:id="rId27"/>
    <p:sldId id="291" r:id="rId28"/>
    <p:sldId id="292" r:id="rId29"/>
    <p:sldId id="293" r:id="rId30"/>
    <p:sldId id="260" r:id="rId3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6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69"/>
    <p:restoredTop sz="75893" autoAdjust="0"/>
  </p:normalViewPr>
  <p:slideViewPr>
    <p:cSldViewPr snapToGrid="0">
      <p:cViewPr varScale="1">
        <p:scale>
          <a:sx n="57" d="100"/>
          <a:sy n="57" d="100"/>
        </p:scale>
        <p:origin x="8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6496A6-BD2C-4082-9E14-330F4A919947}" type="datetimeFigureOut">
              <a:rPr lang="en-US" smtClean="0"/>
              <a:t>3/3/2026</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C96624-CC40-4E8F-A6C0-EEF3ECA2FCB1}" type="slidenum">
              <a:rPr lang="en-US" smtClean="0"/>
              <a:t>‹Nº›</a:t>
            </a:fld>
            <a:endParaRPr lang="en-US"/>
          </a:p>
        </p:txBody>
      </p:sp>
    </p:spTree>
    <p:extLst>
      <p:ext uri="{BB962C8B-B14F-4D97-AF65-F5344CB8AC3E}">
        <p14:creationId xmlns:p14="http://schemas.microsoft.com/office/powerpoint/2010/main" val="368827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C8C96624-CC40-4E8F-A6C0-EEF3ECA2FCB1}" type="slidenum">
              <a:rPr lang="en-US" smtClean="0"/>
              <a:t>4</a:t>
            </a:fld>
            <a:endParaRPr lang="en-US" dirty="0"/>
          </a:p>
        </p:txBody>
      </p:sp>
    </p:spTree>
    <p:extLst>
      <p:ext uri="{BB962C8B-B14F-4D97-AF65-F5344CB8AC3E}">
        <p14:creationId xmlns:p14="http://schemas.microsoft.com/office/powerpoint/2010/main" val="2974369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3E6D06-BFE6-2020-7A45-90622F7821D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4F651753-AEAA-29BA-CA1B-813146CA93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42428A83-0984-60B2-0F3A-CDDA90166782}"/>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5B66D5BD-147A-D0C3-9798-877BEC77D39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3D2A704-CF47-4ABC-893F-102731D3B63F}"/>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505295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C095EB-C4EB-284B-DA1A-FA2672A07548}"/>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1A076BE-2DAA-EA0A-B5F9-3FE962E634E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54A39395-DFB3-7467-5591-CC9CEAACE5C5}"/>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EBF41EC1-E4FF-C39D-EA5C-66F6194FF7B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CDCFA55-CA95-C8B8-C49E-621686B9222E}"/>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066795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9786E63-052F-83FE-B0F7-021033C76B3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8F3260BC-ADC9-A8B6-A558-B5247BD1C30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23D8EFC-5DC9-69EE-DE9D-72A1B0BD6991}"/>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AB06FE5C-2B2A-FEF1-CA8D-A3D0E68F51F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22D08D3-DAFC-34BF-574E-723CE53150C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51404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3C550-4761-58AA-7BBB-A49E828DE0E4}"/>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3E228CD-D37A-7CEE-8E2B-1D764F5D95C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F07BF165-B71B-1CE7-C750-2BD4789DB39A}"/>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F5C0A45B-1911-2A6C-1558-A80809DCCDE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2B4B852-E014-AAC3-3AE9-709A319EF868}"/>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010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62A825-3AF2-4073-4AB5-7E05700CEC8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0BEFF345-19DA-6881-E3F4-1E37FEADD0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6710165-9F85-99FA-E147-FAA19528BCAD}"/>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68025126-925A-A092-CAA8-36401056072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47E9E67-5E4A-51F0-9EA3-4EABF9DA102A}"/>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3460963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F476F8-2A10-900F-C515-D0079369FDAE}"/>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28D7A153-5B75-136E-BAF6-43003CAA7DBE}"/>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06ACA028-CF36-5F3B-1C96-EBAAE7DD2DF6}"/>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216F3D29-BE7F-432F-7243-5DC3A739D178}"/>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6" name="Marcador de pie de página 5">
            <a:extLst>
              <a:ext uri="{FF2B5EF4-FFF2-40B4-BE49-F238E27FC236}">
                <a16:creationId xmlns:a16="http://schemas.microsoft.com/office/drawing/2014/main" id="{8E99886D-B93F-26B4-89A7-F24C8BB8536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6750B22-02E1-FE61-E6AD-D21728E3D5B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83129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452C76-6EB1-52C7-423A-6368560751C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7579AAC9-82AA-74A1-BC13-BC26A5D6AA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61D8BE91-AF1B-6CBC-3C94-CA5195D3ED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B14BB9-9F30-A4F6-3850-80C61518F1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C0FDF28B-2228-5AC9-F71C-3D3EC568845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7ABDABD1-3DB2-A6C7-81DE-343D48955AD3}"/>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8" name="Marcador de pie de página 7">
            <a:extLst>
              <a:ext uri="{FF2B5EF4-FFF2-40B4-BE49-F238E27FC236}">
                <a16:creationId xmlns:a16="http://schemas.microsoft.com/office/drawing/2014/main" id="{9E87C1DB-FB84-6090-056C-D7DBA6B9222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851BA0F-2B47-A0FB-80C6-5AFCAA8F1A4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246642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53225-FFDC-EA9B-781E-260449778062}"/>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CF9D911-8399-8B66-909A-13DD46A52A93}"/>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4" name="Marcador de pie de página 3">
            <a:extLst>
              <a:ext uri="{FF2B5EF4-FFF2-40B4-BE49-F238E27FC236}">
                <a16:creationId xmlns:a16="http://schemas.microsoft.com/office/drawing/2014/main" id="{FB17B0BC-973E-9E07-44D7-DD37A8BB210B}"/>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333F818-5933-B2C4-D59C-2A5E119863E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97836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3417DA5-C826-1B8D-6259-CDC4C0FCE7B8}"/>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3" name="Marcador de pie de página 2">
            <a:extLst>
              <a:ext uri="{FF2B5EF4-FFF2-40B4-BE49-F238E27FC236}">
                <a16:creationId xmlns:a16="http://schemas.microsoft.com/office/drawing/2014/main" id="{C8A07EAE-74F4-B48A-4F88-8FA1BC3402F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F2F0221C-1E47-9B83-2B7E-80371899B0B2}"/>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1456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803959-9EC9-C0F4-97BE-295699336FE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55CBDF3-1BC5-56A9-6A5E-FB9288EECE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89C877A9-785A-8F0C-1752-9224813FE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D71C858-9955-6234-00E2-BEDFCF9D28FE}"/>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6" name="Marcador de pie de página 5">
            <a:extLst>
              <a:ext uri="{FF2B5EF4-FFF2-40B4-BE49-F238E27FC236}">
                <a16:creationId xmlns:a16="http://schemas.microsoft.com/office/drawing/2014/main" id="{BB63AF40-F277-A7B1-061A-8E7CDB99921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61D9F6A-F965-7352-BB62-AA7AABEDD187}"/>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4273154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56E22B-7CBB-78F5-1E70-DCA8DF2A5A7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4A652615-570B-1F51-0293-80703D8712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BF4CEFC1-7FC0-AAA0-5954-66ABDFEAA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65D750E-86C2-DD92-F282-0D562AA0AC4E}"/>
              </a:ext>
            </a:extLst>
          </p:cNvPr>
          <p:cNvSpPr>
            <a:spLocks noGrp="1"/>
          </p:cNvSpPr>
          <p:nvPr>
            <p:ph type="dt" sz="half" idx="10"/>
          </p:nvPr>
        </p:nvSpPr>
        <p:spPr/>
        <p:txBody>
          <a:bodyPr/>
          <a:lstStyle/>
          <a:p>
            <a:fld id="{08810DEB-583A-6E46-8C15-E865F109CEF2}" type="datetimeFigureOut">
              <a:rPr lang="es-CO" smtClean="0"/>
              <a:t>3/03/2026</a:t>
            </a:fld>
            <a:endParaRPr lang="es-CO"/>
          </a:p>
        </p:txBody>
      </p:sp>
      <p:sp>
        <p:nvSpPr>
          <p:cNvPr id="6" name="Marcador de pie de página 5">
            <a:extLst>
              <a:ext uri="{FF2B5EF4-FFF2-40B4-BE49-F238E27FC236}">
                <a16:creationId xmlns:a16="http://schemas.microsoft.com/office/drawing/2014/main" id="{C5BE9411-2382-0FD3-55E8-E8236CFCDD9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C4846209-8548-5A79-A469-37E17E82864C}"/>
              </a:ext>
            </a:extLst>
          </p:cNvPr>
          <p:cNvSpPr>
            <a:spLocks noGrp="1"/>
          </p:cNvSpPr>
          <p:nvPr>
            <p:ph type="sldNum" sz="quarter" idx="12"/>
          </p:nvPr>
        </p:nvSpPr>
        <p:spPr/>
        <p:txBody>
          <a:bodyPr/>
          <a:lstStyle/>
          <a:p>
            <a:fld id="{9F278C59-D6E7-0A43-9D37-E10C49775ADA}" type="slidenum">
              <a:rPr lang="es-CO" smtClean="0"/>
              <a:t>‹Nº›</a:t>
            </a:fld>
            <a:endParaRPr lang="es-CO"/>
          </a:p>
        </p:txBody>
      </p:sp>
    </p:spTree>
    <p:extLst>
      <p:ext uri="{BB962C8B-B14F-4D97-AF65-F5344CB8AC3E}">
        <p14:creationId xmlns:p14="http://schemas.microsoft.com/office/powerpoint/2010/main" val="83085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1B5004-86BF-C48A-C38C-5741C4C936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79B94CA-6749-829A-724B-C7FB5A4AD3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C7B6C8D-D9EC-7126-52CD-A2967F792C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810DEB-583A-6E46-8C15-E865F109CEF2}" type="datetimeFigureOut">
              <a:rPr lang="es-CO" smtClean="0"/>
              <a:t>3/03/2026</a:t>
            </a:fld>
            <a:endParaRPr lang="es-CO"/>
          </a:p>
        </p:txBody>
      </p:sp>
      <p:sp>
        <p:nvSpPr>
          <p:cNvPr id="5" name="Marcador de pie de página 4">
            <a:extLst>
              <a:ext uri="{FF2B5EF4-FFF2-40B4-BE49-F238E27FC236}">
                <a16:creationId xmlns:a16="http://schemas.microsoft.com/office/drawing/2014/main" id="{E8A0E2FA-91B5-2919-B3CA-5AA9D1A2E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C3A90465-8BE9-0A12-7C6C-CF97D026BD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78C59-D6E7-0A43-9D37-E10C49775ADA}" type="slidenum">
              <a:rPr lang="es-CO" smtClean="0"/>
              <a:t>‹Nº›</a:t>
            </a:fld>
            <a:endParaRPr lang="es-CO"/>
          </a:p>
        </p:txBody>
      </p:sp>
    </p:spTree>
    <p:extLst>
      <p:ext uri="{BB962C8B-B14F-4D97-AF65-F5344CB8AC3E}">
        <p14:creationId xmlns:p14="http://schemas.microsoft.com/office/powerpoint/2010/main" val="814591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07/relationships/hdphoto" Target="../media/hdphoto7.wdp"/></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8.wdp"/></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9.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39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1700" y="1778845"/>
            <a:ext cx="6907709"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Organigrama</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68371" y="3049077"/>
            <a:ext cx="5476933" cy="2031325"/>
          </a:xfrm>
          <a:prstGeom prst="rect">
            <a:avLst/>
          </a:prstGeom>
          <a:noFill/>
        </p:spPr>
        <p:txBody>
          <a:bodyPr wrap="square" rtlCol="0">
            <a:spAutoFit/>
          </a:bodyPr>
          <a:lstStyle/>
          <a:p>
            <a:pPr algn="just"/>
            <a:r>
              <a:rPr lang="es-ES" dirty="0">
                <a:latin typeface="Century Gothic" panose="020B0502020202020204" pitchFamily="34" charset="0"/>
              </a:rPr>
              <a:t>El organigrama de una empresa recoge información sobre los puestos y jerarquía que ocupan los empleados dentro de una corporación. Pueden ser muy detallados, representando datos de contacto, organización en un departamento, tareas que realiza cada empleado. </a:t>
            </a:r>
            <a:endParaRPr lang="es-CO" dirty="0">
              <a:latin typeface="Century Gothic" panose="020B0502020202020204" pitchFamily="34" charset="0"/>
            </a:endParaRPr>
          </a:p>
        </p:txBody>
      </p:sp>
      <p:pic>
        <p:nvPicPr>
          <p:cNvPr id="3" name="Imagen 2"/>
          <p:cNvPicPr>
            <a:picLocks noChangeAspect="1"/>
          </p:cNvPicPr>
          <p:nvPr/>
        </p:nvPicPr>
        <p:blipFill>
          <a:blip r:embed="rId3"/>
          <a:stretch>
            <a:fillRect/>
          </a:stretch>
        </p:blipFill>
        <p:spPr>
          <a:xfrm>
            <a:off x="6653213" y="1778845"/>
            <a:ext cx="5049255" cy="3555281"/>
          </a:xfrm>
          <a:prstGeom prst="rect">
            <a:avLst/>
          </a:prstGeom>
        </p:spPr>
      </p:pic>
    </p:spTree>
    <p:extLst>
      <p:ext uri="{BB962C8B-B14F-4D97-AF65-F5344CB8AC3E}">
        <p14:creationId xmlns:p14="http://schemas.microsoft.com/office/powerpoint/2010/main" val="1486769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54496" y="716527"/>
            <a:ext cx="6907709" cy="1446550"/>
          </a:xfrm>
          <a:prstGeom prst="rect">
            <a:avLst/>
          </a:prstGeom>
          <a:noFill/>
        </p:spPr>
        <p:txBody>
          <a:bodyPr wrap="square" rtlCol="0">
            <a:spAutoFit/>
          </a:bodyPr>
          <a:lstStyle/>
          <a:p>
            <a:pPr algn="ctr"/>
            <a:r>
              <a:rPr lang="es-CO" sz="4400" b="1" dirty="0">
                <a:solidFill>
                  <a:srgbClr val="002060"/>
                </a:solidFill>
                <a:latin typeface="Century Gothic" panose="020B0502020202020204" pitchFamily="34" charset="0"/>
              </a:rPr>
              <a:t>P</a:t>
            </a:r>
            <a:r>
              <a:rPr lang="es-CO" sz="4400" b="1" dirty="0" smtClean="0">
                <a:solidFill>
                  <a:srgbClr val="002060"/>
                </a:solidFill>
                <a:latin typeface="Century Gothic" panose="020B0502020202020204" pitchFamily="34" charset="0"/>
              </a:rPr>
              <a:t>untos clave del organigrama</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74242" y="2443959"/>
            <a:ext cx="5476933" cy="3693319"/>
          </a:xfrm>
          <a:prstGeom prst="rect">
            <a:avLst/>
          </a:prstGeom>
          <a:noFill/>
        </p:spPr>
        <p:txBody>
          <a:bodyPr wrap="square" rtlCol="0">
            <a:spAutoFit/>
          </a:bodyPr>
          <a:lstStyle/>
          <a:p>
            <a:pPr algn="just"/>
            <a:r>
              <a:rPr lang="es-ES" dirty="0" smtClean="0">
                <a:latin typeface="Century Gothic" panose="020B0502020202020204" pitchFamily="34" charset="0"/>
              </a:rPr>
              <a:t>Permite visualizar </a:t>
            </a:r>
            <a:r>
              <a:rPr lang="es-ES" dirty="0">
                <a:latin typeface="Century Gothic" panose="020B0502020202020204" pitchFamily="34" charset="0"/>
              </a:rPr>
              <a:t>rápidamente cuestiones relacionadas con la diversidad o la igualdad de género dentro de la empresa. </a:t>
            </a:r>
          </a:p>
          <a:p>
            <a:pPr algn="just"/>
            <a:endParaRPr lang="es-ES" dirty="0">
              <a:latin typeface="Century Gothic" panose="020B0502020202020204" pitchFamily="34" charset="0"/>
            </a:endParaRPr>
          </a:p>
          <a:p>
            <a:pPr algn="just"/>
            <a:r>
              <a:rPr lang="es-ES" dirty="0">
                <a:latin typeface="Century Gothic" panose="020B0502020202020204" pitchFamily="34" charset="0"/>
              </a:rPr>
              <a:t>Pueden incluir datos, por ejemplo, sobre ingresos medios por género, si el objetivo es demostrar que se trata de una organización que potencia la igualdad.</a:t>
            </a:r>
          </a:p>
          <a:p>
            <a:pPr algn="just"/>
            <a:endParaRPr lang="es-ES" dirty="0">
              <a:latin typeface="Century Gothic" panose="020B0502020202020204" pitchFamily="34" charset="0"/>
            </a:endParaRPr>
          </a:p>
          <a:p>
            <a:pPr algn="just"/>
            <a:r>
              <a:rPr lang="es-ES" dirty="0">
                <a:latin typeface="Century Gothic" panose="020B0502020202020204" pitchFamily="34" charset="0"/>
              </a:rPr>
              <a:t>Internamente, permiten a otros empleados reconocer rápidamente a quién acudir si tienen alguna necesidad que debe ser resuelta o atendida por otro compañero.</a:t>
            </a:r>
          </a:p>
        </p:txBody>
      </p:sp>
      <p:pic>
        <p:nvPicPr>
          <p:cNvPr id="2" name="Imagen 1"/>
          <p:cNvPicPr>
            <a:picLocks noChangeAspect="1"/>
          </p:cNvPicPr>
          <p:nvPr/>
        </p:nvPicPr>
        <p:blipFill rotWithShape="1">
          <a:blip r:embed="rId3">
            <a:duotone>
              <a:schemeClr val="accent1">
                <a:shade val="45000"/>
                <a:satMod val="135000"/>
              </a:schemeClr>
              <a:prstClr val="white"/>
            </a:duotone>
          </a:blip>
          <a:srcRect l="20301" t="24118" r="5974" b="12117"/>
          <a:stretch/>
        </p:blipFill>
        <p:spPr>
          <a:xfrm>
            <a:off x="6427695" y="2163077"/>
            <a:ext cx="5177365" cy="2985246"/>
          </a:xfrm>
          <a:prstGeom prst="rect">
            <a:avLst/>
          </a:prstGeom>
          <a:ln>
            <a:noFill/>
          </a:ln>
          <a:effectLst>
            <a:softEdge rad="112500"/>
          </a:effectLst>
        </p:spPr>
      </p:pic>
    </p:spTree>
    <p:extLst>
      <p:ext uri="{BB962C8B-B14F-4D97-AF65-F5344CB8AC3E}">
        <p14:creationId xmlns:p14="http://schemas.microsoft.com/office/powerpoint/2010/main" val="2481587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906603" y="218986"/>
            <a:ext cx="6907709"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Ventajas y Desventajas</a:t>
            </a:r>
            <a:endParaRPr lang="es-CO" sz="4400" b="1" dirty="0">
              <a:solidFill>
                <a:srgbClr val="002060"/>
              </a:solidFill>
              <a:latin typeface="Century Gothic" panose="020B0502020202020204" pitchFamily="34" charset="0"/>
            </a:endParaRPr>
          </a:p>
        </p:txBody>
      </p:sp>
      <p:pic>
        <p:nvPicPr>
          <p:cNvPr id="7" name="Imagen 6"/>
          <p:cNvPicPr>
            <a:picLocks noChangeAspect="1"/>
          </p:cNvPicPr>
          <p:nvPr/>
        </p:nvPicPr>
        <p:blipFill rotWithShape="1">
          <a:blip r:embed="rId3">
            <a:duotone>
              <a:schemeClr val="accent1">
                <a:shade val="45000"/>
                <a:satMod val="135000"/>
              </a:schemeClr>
              <a:prstClr val="white"/>
            </a:duotone>
          </a:blip>
          <a:srcRect b="17509"/>
          <a:stretch/>
        </p:blipFill>
        <p:spPr>
          <a:xfrm>
            <a:off x="1990164" y="1251976"/>
            <a:ext cx="8321347" cy="5145635"/>
          </a:xfrm>
          <a:prstGeom prst="rect">
            <a:avLst/>
          </a:prstGeom>
        </p:spPr>
      </p:pic>
    </p:spTree>
    <p:extLst>
      <p:ext uri="{BB962C8B-B14F-4D97-AF65-F5344CB8AC3E}">
        <p14:creationId xmlns:p14="http://schemas.microsoft.com/office/powerpoint/2010/main" val="9620743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2" name="Imagen 1"/>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1750156" y="230001"/>
            <a:ext cx="8509950" cy="6379214"/>
          </a:xfrm>
          <a:prstGeom prst="rect">
            <a:avLst/>
          </a:prstGeom>
        </p:spPr>
      </p:pic>
    </p:spTree>
    <p:extLst>
      <p:ext uri="{BB962C8B-B14F-4D97-AF65-F5344CB8AC3E}">
        <p14:creationId xmlns:p14="http://schemas.microsoft.com/office/powerpoint/2010/main" val="29482064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3" name="Imagen 2"/>
          <p:cNvPicPr>
            <a:picLocks noChangeAspect="1"/>
          </p:cNvPicPr>
          <p:nvPr/>
        </p:nvPicPr>
        <p:blipFill>
          <a:blip r:embed="rId3">
            <a:duotone>
              <a:schemeClr val="accent1">
                <a:shade val="45000"/>
                <a:satMod val="135000"/>
              </a:schemeClr>
              <a:prstClr val="white"/>
            </a:duotone>
          </a:blip>
          <a:stretch>
            <a:fillRect/>
          </a:stretch>
        </p:blipFill>
        <p:spPr>
          <a:xfrm>
            <a:off x="209171" y="779929"/>
            <a:ext cx="11167041" cy="5898489"/>
          </a:xfrm>
          <a:prstGeom prst="rect">
            <a:avLst/>
          </a:prstGeom>
        </p:spPr>
      </p:pic>
    </p:spTree>
    <p:extLst>
      <p:ext uri="{BB962C8B-B14F-4D97-AF65-F5344CB8AC3E}">
        <p14:creationId xmlns:p14="http://schemas.microsoft.com/office/powerpoint/2010/main" val="5727362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3" name="Imagen 2"/>
          <p:cNvPicPr>
            <a:picLocks noChangeAspect="1"/>
          </p:cNvPicPr>
          <p:nvPr/>
        </p:nvPicPr>
        <p:blipFill>
          <a:blip r:embed="rId3">
            <a:duotone>
              <a:schemeClr val="accent1">
                <a:shade val="45000"/>
                <a:satMod val="135000"/>
              </a:schemeClr>
              <a:prstClr val="white"/>
            </a:duotone>
          </a:blip>
          <a:stretch>
            <a:fillRect/>
          </a:stretch>
        </p:blipFill>
        <p:spPr>
          <a:xfrm>
            <a:off x="209171" y="779929"/>
            <a:ext cx="11167041" cy="5898489"/>
          </a:xfrm>
          <a:prstGeom prst="rect">
            <a:avLst/>
          </a:prstGeom>
        </p:spPr>
      </p:pic>
    </p:spTree>
    <p:extLst>
      <p:ext uri="{BB962C8B-B14F-4D97-AF65-F5344CB8AC3E}">
        <p14:creationId xmlns:p14="http://schemas.microsoft.com/office/powerpoint/2010/main" val="24987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Manual de Funciones</a:t>
            </a:r>
          </a:p>
          <a:p>
            <a:pPr algn="ctr"/>
            <a:r>
              <a:rPr lang="es-CO" sz="4400" b="1" dirty="0" smtClean="0">
                <a:solidFill>
                  <a:srgbClr val="002060"/>
                </a:solidFill>
                <a:latin typeface="Century Gothic" panose="020B0502020202020204" pitchFamily="34" charset="0"/>
              </a:rPr>
              <a:t>Y procesos</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19760" y="2497748"/>
            <a:ext cx="5476933" cy="3693319"/>
          </a:xfrm>
          <a:prstGeom prst="rect">
            <a:avLst/>
          </a:prstGeom>
          <a:noFill/>
        </p:spPr>
        <p:txBody>
          <a:bodyPr wrap="square" rtlCol="0">
            <a:spAutoFit/>
          </a:bodyPr>
          <a:lstStyle/>
          <a:p>
            <a:pPr algn="just"/>
            <a:r>
              <a:rPr lang="es-ES" b="1" dirty="0">
                <a:latin typeface="Century Gothic" panose="020B0502020202020204" pitchFamily="34" charset="0"/>
              </a:rPr>
              <a:t>Un manual de procedimientos </a:t>
            </a:r>
            <a:r>
              <a:rPr lang="es-ES" dirty="0">
                <a:latin typeface="Century Gothic" panose="020B0502020202020204" pitchFamily="34" charset="0"/>
              </a:rPr>
              <a:t>es un documento que describe de manera detallada y sistemática los diferentes pasos y operaciones necesarias para llevar a cabo las funciones de una organización, empresa o departamento específico dentro de </a:t>
            </a:r>
            <a:r>
              <a:rPr lang="es-ES" dirty="0" smtClean="0">
                <a:latin typeface="Century Gothic" panose="020B0502020202020204" pitchFamily="34" charset="0"/>
              </a:rPr>
              <a:t>ella.</a:t>
            </a:r>
          </a:p>
          <a:p>
            <a:pPr algn="just"/>
            <a:endParaRPr lang="es-ES" dirty="0">
              <a:latin typeface="Century Gothic" panose="020B0502020202020204" pitchFamily="34" charset="0"/>
            </a:endParaRPr>
          </a:p>
          <a:p>
            <a:pPr algn="just"/>
            <a:r>
              <a:rPr lang="es-ES" b="1" dirty="0">
                <a:latin typeface="Century Gothic" panose="020B0502020202020204" pitchFamily="34" charset="0"/>
              </a:rPr>
              <a:t>El manual de funciones </a:t>
            </a:r>
            <a:r>
              <a:rPr lang="es-ES" dirty="0">
                <a:latin typeface="Century Gothic" panose="020B0502020202020204" pitchFamily="34" charset="0"/>
              </a:rPr>
              <a:t>es un documento técnico y administrativo que describe de manera detallada las responsabilidades, tareas, obligaciones y autoridad que corresponden a cada uno de los cargos dentro de una organización. </a:t>
            </a:r>
            <a:endParaRPr lang="es-CO" dirty="0">
              <a:latin typeface="Century Gothic" panose="020B0502020202020204" pitchFamily="34" charset="0"/>
            </a:endParaRPr>
          </a:p>
        </p:txBody>
      </p:sp>
      <p:pic>
        <p:nvPicPr>
          <p:cNvPr id="2" name="Imagen 1"/>
          <p:cNvPicPr>
            <a:picLocks noChangeAspect="1"/>
          </p:cNvPicPr>
          <p:nvPr/>
        </p:nvPicPr>
        <p:blipFill rotWithShape="1">
          <a:blip r:embed="rId3"/>
          <a:srcRect l="2312" t="-442" r="7746" b="17606"/>
          <a:stretch/>
        </p:blipFill>
        <p:spPr>
          <a:xfrm rot="1263307">
            <a:off x="6871446" y="1961372"/>
            <a:ext cx="4684059" cy="2516500"/>
          </a:xfrm>
          <a:prstGeom prst="rect">
            <a:avLst/>
          </a:prstGeom>
          <a:ln>
            <a:noFill/>
          </a:ln>
          <a:effectLst>
            <a:softEdge rad="112500"/>
          </a:effectLst>
        </p:spPr>
      </p:pic>
    </p:spTree>
    <p:extLst>
      <p:ext uri="{BB962C8B-B14F-4D97-AF65-F5344CB8AC3E}">
        <p14:creationId xmlns:p14="http://schemas.microsoft.com/office/powerpoint/2010/main" val="300317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Manual de Funciones</a:t>
            </a:r>
          </a:p>
          <a:p>
            <a:pPr algn="ctr"/>
            <a:r>
              <a:rPr lang="es-CO" sz="4400" b="1" dirty="0" smtClean="0">
                <a:solidFill>
                  <a:srgbClr val="002060"/>
                </a:solidFill>
                <a:latin typeface="Century Gothic" panose="020B0502020202020204" pitchFamily="34" charset="0"/>
              </a:rPr>
              <a:t>Y procesos</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19760" y="2497748"/>
            <a:ext cx="5476933" cy="3693319"/>
          </a:xfrm>
          <a:prstGeom prst="rect">
            <a:avLst/>
          </a:prstGeom>
          <a:noFill/>
        </p:spPr>
        <p:txBody>
          <a:bodyPr wrap="square" rtlCol="0">
            <a:spAutoFit/>
          </a:bodyPr>
          <a:lstStyle/>
          <a:p>
            <a:pPr algn="just"/>
            <a:r>
              <a:rPr lang="es-ES" b="1" dirty="0">
                <a:latin typeface="Century Gothic" panose="020B0502020202020204" pitchFamily="34" charset="0"/>
              </a:rPr>
              <a:t>Un manual de procedimientos </a:t>
            </a:r>
            <a:r>
              <a:rPr lang="es-ES" dirty="0">
                <a:latin typeface="Century Gothic" panose="020B0502020202020204" pitchFamily="34" charset="0"/>
              </a:rPr>
              <a:t>es un documento que describe de manera detallada y sistemática los diferentes pasos y operaciones necesarias para llevar a cabo las funciones de una organización, empresa o departamento específico dentro de </a:t>
            </a:r>
            <a:r>
              <a:rPr lang="es-ES" dirty="0" smtClean="0">
                <a:latin typeface="Century Gothic" panose="020B0502020202020204" pitchFamily="34" charset="0"/>
              </a:rPr>
              <a:t>ella.</a:t>
            </a:r>
          </a:p>
          <a:p>
            <a:pPr algn="just"/>
            <a:endParaRPr lang="es-ES" dirty="0">
              <a:latin typeface="Century Gothic" panose="020B0502020202020204" pitchFamily="34" charset="0"/>
            </a:endParaRPr>
          </a:p>
          <a:p>
            <a:pPr algn="just"/>
            <a:r>
              <a:rPr lang="es-ES" b="1" dirty="0">
                <a:latin typeface="Century Gothic" panose="020B0502020202020204" pitchFamily="34" charset="0"/>
              </a:rPr>
              <a:t>El manual de funciones </a:t>
            </a:r>
            <a:r>
              <a:rPr lang="es-ES" dirty="0">
                <a:latin typeface="Century Gothic" panose="020B0502020202020204" pitchFamily="34" charset="0"/>
              </a:rPr>
              <a:t>es un documento técnico y administrativo que describe de manera detallada las responsabilidades, tareas, obligaciones y autoridad que corresponden a cada uno de los cargos dentro de una organización. </a:t>
            </a:r>
            <a:endParaRPr lang="es-CO" dirty="0">
              <a:latin typeface="Century Gothic" panose="020B0502020202020204" pitchFamily="34" charset="0"/>
            </a:endParaRPr>
          </a:p>
        </p:txBody>
      </p:sp>
      <p:pic>
        <p:nvPicPr>
          <p:cNvPr id="2" name="Imagen 1"/>
          <p:cNvPicPr>
            <a:picLocks noChangeAspect="1"/>
          </p:cNvPicPr>
          <p:nvPr/>
        </p:nvPicPr>
        <p:blipFill rotWithShape="1">
          <a:blip r:embed="rId3"/>
          <a:srcRect l="2312" t="-442" r="7746" b="17606"/>
          <a:stretch/>
        </p:blipFill>
        <p:spPr>
          <a:xfrm rot="1263307">
            <a:off x="6871446" y="1961372"/>
            <a:ext cx="4684059" cy="2516500"/>
          </a:xfrm>
          <a:prstGeom prst="rect">
            <a:avLst/>
          </a:prstGeom>
          <a:ln>
            <a:noFill/>
          </a:ln>
          <a:effectLst>
            <a:softEdge rad="112500"/>
          </a:effectLst>
        </p:spPr>
      </p:pic>
    </p:spTree>
    <p:extLst>
      <p:ext uri="{BB962C8B-B14F-4D97-AF65-F5344CB8AC3E}">
        <p14:creationId xmlns:p14="http://schemas.microsoft.com/office/powerpoint/2010/main" val="1878121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292217" y="232433"/>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Porque se debe manual de Funciones</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140689" y="1974818"/>
            <a:ext cx="7013146" cy="4924425"/>
          </a:xfrm>
          <a:prstGeom prst="rect">
            <a:avLst/>
          </a:prstGeom>
          <a:noFill/>
        </p:spPr>
        <p:txBody>
          <a:bodyPr wrap="square" rtlCol="0">
            <a:spAutoFit/>
          </a:bodyPr>
          <a:lstStyle/>
          <a:p>
            <a:pPr algn="just"/>
            <a:r>
              <a:rPr lang="es-ES" sz="1600" b="1" dirty="0">
                <a:latin typeface="Century Gothic" panose="020B0502020202020204" pitchFamily="34" charset="0"/>
              </a:rPr>
              <a:t>Claridad organizacional:</a:t>
            </a:r>
            <a:r>
              <a:rPr lang="es-ES" sz="1600" dirty="0">
                <a:latin typeface="Century Gothic" panose="020B0502020202020204" pitchFamily="34" charset="0"/>
              </a:rPr>
              <a:t> Define roles y evita confusión en las responsabilidades</a:t>
            </a:r>
            <a:r>
              <a:rPr lang="es-ES" sz="1600" dirty="0" smtClean="0">
                <a:latin typeface="Century Gothic" panose="020B0502020202020204" pitchFamily="34" charset="0"/>
              </a:rPr>
              <a:t>.</a:t>
            </a:r>
          </a:p>
          <a:p>
            <a:pPr algn="just"/>
            <a:endParaRPr lang="es-ES" sz="1600" dirty="0">
              <a:latin typeface="Century Gothic" panose="020B0502020202020204" pitchFamily="34" charset="0"/>
            </a:endParaRPr>
          </a:p>
          <a:p>
            <a:pPr algn="just"/>
            <a:r>
              <a:rPr lang="es-ES" sz="1600" b="1" dirty="0">
                <a:latin typeface="Century Gothic" panose="020B0502020202020204" pitchFamily="34" charset="0"/>
              </a:rPr>
              <a:t>Eficiencia operativa</a:t>
            </a:r>
            <a:r>
              <a:rPr lang="es-ES" sz="1600" dirty="0">
                <a:latin typeface="Century Gothic" panose="020B0502020202020204" pitchFamily="34" charset="0"/>
              </a:rPr>
              <a:t>: Permite una distribución equilibrada de cargas laborales.</a:t>
            </a:r>
          </a:p>
          <a:p>
            <a:pPr algn="just"/>
            <a:r>
              <a:rPr lang="es-ES" sz="1600" dirty="0">
                <a:latin typeface="Century Gothic" panose="020B0502020202020204" pitchFamily="34" charset="0"/>
              </a:rPr>
              <a:t>Soporte para selección y reclutamiento: Establece los requisitos mínimos para cada cargo</a:t>
            </a:r>
            <a:r>
              <a:rPr lang="es-ES" sz="1600" dirty="0" smtClean="0">
                <a:latin typeface="Century Gothic" panose="020B0502020202020204" pitchFamily="34" charset="0"/>
              </a:rPr>
              <a:t>.</a:t>
            </a:r>
          </a:p>
          <a:p>
            <a:pPr algn="just"/>
            <a:endParaRPr lang="es-ES" sz="1600" dirty="0">
              <a:latin typeface="Century Gothic" panose="020B0502020202020204" pitchFamily="34" charset="0"/>
            </a:endParaRPr>
          </a:p>
          <a:p>
            <a:pPr algn="just"/>
            <a:r>
              <a:rPr lang="es-ES" sz="1600" b="1" dirty="0">
                <a:latin typeface="Century Gothic" panose="020B0502020202020204" pitchFamily="34" charset="0"/>
              </a:rPr>
              <a:t>Evaluación del desempeño: </a:t>
            </a:r>
            <a:r>
              <a:rPr lang="es-ES" sz="1600" dirty="0">
                <a:latin typeface="Century Gothic" panose="020B0502020202020204" pitchFamily="34" charset="0"/>
              </a:rPr>
              <a:t>Sirve de base para medir el cumplimiento de las funciones asignadas</a:t>
            </a:r>
            <a:r>
              <a:rPr lang="es-ES" sz="1600" dirty="0" smtClean="0">
                <a:latin typeface="Century Gothic" panose="020B0502020202020204" pitchFamily="34" charset="0"/>
              </a:rPr>
              <a:t>.</a:t>
            </a:r>
          </a:p>
          <a:p>
            <a:pPr algn="just"/>
            <a:endParaRPr lang="es-ES" sz="1600" dirty="0">
              <a:latin typeface="Century Gothic" panose="020B0502020202020204" pitchFamily="34" charset="0"/>
            </a:endParaRPr>
          </a:p>
          <a:p>
            <a:pPr algn="just"/>
            <a:r>
              <a:rPr lang="es-ES" sz="1600" b="1" dirty="0">
                <a:latin typeface="Century Gothic" panose="020B0502020202020204" pitchFamily="34" charset="0"/>
              </a:rPr>
              <a:t>Transparencia y equidad:</a:t>
            </a:r>
            <a:r>
              <a:rPr lang="es-ES" sz="1600" dirty="0">
                <a:latin typeface="Century Gothic" panose="020B0502020202020204" pitchFamily="34" charset="0"/>
              </a:rPr>
              <a:t> Facilita una gestión justa en procesos de promoción, rotación o desvinculación</a:t>
            </a:r>
            <a:r>
              <a:rPr lang="es-ES" sz="1600" dirty="0" smtClean="0">
                <a:latin typeface="Century Gothic" panose="020B0502020202020204" pitchFamily="34" charset="0"/>
              </a:rPr>
              <a:t>.</a:t>
            </a:r>
          </a:p>
          <a:p>
            <a:pPr algn="just"/>
            <a:endParaRPr lang="es-ES" sz="1600" dirty="0">
              <a:latin typeface="Century Gothic" panose="020B0502020202020204" pitchFamily="34" charset="0"/>
            </a:endParaRPr>
          </a:p>
          <a:p>
            <a:pPr algn="just"/>
            <a:r>
              <a:rPr lang="es-ES" sz="1600" b="1" dirty="0">
                <a:latin typeface="Century Gothic" panose="020B0502020202020204" pitchFamily="34" charset="0"/>
              </a:rPr>
              <a:t>Capacitación y desarrollo:</a:t>
            </a:r>
            <a:r>
              <a:rPr lang="es-ES" sz="1600" dirty="0">
                <a:latin typeface="Century Gothic" panose="020B0502020202020204" pitchFamily="34" charset="0"/>
              </a:rPr>
              <a:t> Identifica brechas entre el perfil requerido y el actual para planear formación</a:t>
            </a:r>
            <a:r>
              <a:rPr lang="es-ES" sz="1600" dirty="0" smtClean="0">
                <a:latin typeface="Century Gothic" panose="020B0502020202020204" pitchFamily="34" charset="0"/>
              </a:rPr>
              <a:t>.</a:t>
            </a:r>
          </a:p>
          <a:p>
            <a:pPr algn="just"/>
            <a:endParaRPr lang="es-ES" sz="1600" dirty="0">
              <a:latin typeface="Century Gothic" panose="020B0502020202020204" pitchFamily="34" charset="0"/>
            </a:endParaRPr>
          </a:p>
          <a:p>
            <a:pPr algn="just"/>
            <a:r>
              <a:rPr lang="es-ES" sz="1600" b="1" dirty="0">
                <a:latin typeface="Century Gothic" panose="020B0502020202020204" pitchFamily="34" charset="0"/>
              </a:rPr>
              <a:t>Auditoría y control interno:</a:t>
            </a:r>
            <a:r>
              <a:rPr lang="es-ES" sz="1600" dirty="0">
                <a:latin typeface="Century Gothic" panose="020B0502020202020204" pitchFamily="34" charset="0"/>
              </a:rPr>
              <a:t> Ayuda a documentar las responsabilidades en caso de revisiones o procesos legales.</a:t>
            </a:r>
            <a:endParaRPr lang="es-CO" sz="1600" dirty="0">
              <a:latin typeface="Century Gothic" panose="020B0502020202020204" pitchFamily="34" charset="0"/>
            </a:endParaRPr>
          </a:p>
        </p:txBody>
      </p:sp>
      <p:pic>
        <p:nvPicPr>
          <p:cNvPr id="3" name="Imagen 2"/>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l="6568" t="20392" r="4902" b="8432"/>
          <a:stretch/>
        </p:blipFill>
        <p:spPr>
          <a:xfrm>
            <a:off x="7153835" y="2595284"/>
            <a:ext cx="4861539" cy="2931459"/>
          </a:xfrm>
          <a:prstGeom prst="rect">
            <a:avLst/>
          </a:prstGeom>
        </p:spPr>
      </p:pic>
    </p:spTree>
    <p:extLst>
      <p:ext uri="{BB962C8B-B14F-4D97-AF65-F5344CB8AC3E}">
        <p14:creationId xmlns:p14="http://schemas.microsoft.com/office/powerpoint/2010/main" val="1547198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292217" y="232433"/>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Porque se debe manual de Procedimientos</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430306" y="1786559"/>
            <a:ext cx="11517911" cy="4770537"/>
          </a:xfrm>
          <a:prstGeom prst="rect">
            <a:avLst/>
          </a:prstGeom>
          <a:noFill/>
        </p:spPr>
        <p:txBody>
          <a:bodyPr wrap="square" rtlCol="0">
            <a:spAutoFit/>
          </a:bodyPr>
          <a:lstStyle/>
          <a:p>
            <a:pPr algn="just"/>
            <a:r>
              <a:rPr lang="es-ES" sz="1600" b="1" dirty="0" smtClean="0">
                <a:latin typeface="Century Gothic" panose="020B0502020202020204" pitchFamily="34" charset="0"/>
              </a:rPr>
              <a:t>Guía </a:t>
            </a:r>
            <a:r>
              <a:rPr lang="es-ES" sz="1600" b="1" dirty="0">
                <a:latin typeface="Century Gothic" panose="020B0502020202020204" pitchFamily="34" charset="0"/>
              </a:rPr>
              <a:t>confiable: </a:t>
            </a:r>
            <a:r>
              <a:rPr lang="es-ES" sz="1600" dirty="0">
                <a:latin typeface="Century Gothic" panose="020B0502020202020204" pitchFamily="34" charset="0"/>
              </a:rPr>
              <a:t>imagina tener un GPS para tu negocio. El manual de procedimientos es ese sistema de navegación que te indica el camino </a:t>
            </a:r>
            <a:r>
              <a:rPr lang="es-ES" sz="1600" dirty="0" smtClean="0">
                <a:latin typeface="Century Gothic" panose="020B0502020202020204" pitchFamily="34" charset="0"/>
              </a:rPr>
              <a:t>correcto.</a:t>
            </a:r>
            <a:endParaRPr lang="es-ES" sz="1600" dirty="0">
              <a:latin typeface="Century Gothic" panose="020B0502020202020204" pitchFamily="34" charset="0"/>
            </a:endParaRPr>
          </a:p>
          <a:p>
            <a:pPr algn="just"/>
            <a:endParaRPr lang="es-ES" sz="1600" dirty="0">
              <a:latin typeface="Century Gothic" panose="020B0502020202020204" pitchFamily="34" charset="0"/>
            </a:endParaRPr>
          </a:p>
          <a:p>
            <a:pPr algn="just"/>
            <a:r>
              <a:rPr lang="es-ES" sz="1600" b="1" dirty="0" smtClean="0">
                <a:latin typeface="Century Gothic" panose="020B0502020202020204" pitchFamily="34" charset="0"/>
              </a:rPr>
              <a:t>Menos </a:t>
            </a:r>
            <a:r>
              <a:rPr lang="es-ES" sz="1600" b="1" dirty="0">
                <a:latin typeface="Century Gothic" panose="020B0502020202020204" pitchFamily="34" charset="0"/>
              </a:rPr>
              <a:t>errores, más </a:t>
            </a:r>
            <a:r>
              <a:rPr lang="es-ES" sz="1600" b="1" dirty="0" smtClean="0">
                <a:latin typeface="Century Gothic" panose="020B0502020202020204" pitchFamily="34" charset="0"/>
              </a:rPr>
              <a:t>productividad: </a:t>
            </a:r>
            <a:r>
              <a:rPr lang="es-ES" sz="1600" dirty="0" smtClean="0">
                <a:latin typeface="Century Gothic" panose="020B0502020202020204" pitchFamily="34" charset="0"/>
              </a:rPr>
              <a:t>Ahorra tiempo y aumenta </a:t>
            </a:r>
            <a:r>
              <a:rPr lang="es-ES" sz="1600" dirty="0">
                <a:latin typeface="Century Gothic" panose="020B0502020202020204" pitchFamily="34" charset="0"/>
              </a:rPr>
              <a:t>la productividad y la satisfacción del equipo.</a:t>
            </a:r>
          </a:p>
          <a:p>
            <a:pPr algn="just"/>
            <a:endParaRPr lang="es-ES" sz="1600" b="1" dirty="0">
              <a:latin typeface="Century Gothic" panose="020B0502020202020204" pitchFamily="34" charset="0"/>
            </a:endParaRPr>
          </a:p>
          <a:p>
            <a:pPr algn="just"/>
            <a:r>
              <a:rPr lang="es-ES" sz="1600" b="1" dirty="0" smtClean="0">
                <a:latin typeface="Century Gothic" panose="020B0502020202020204" pitchFamily="34" charset="0"/>
              </a:rPr>
              <a:t>Uniformidad </a:t>
            </a:r>
            <a:r>
              <a:rPr lang="es-ES" sz="1600" b="1" dirty="0">
                <a:latin typeface="Century Gothic" panose="020B0502020202020204" pitchFamily="34" charset="0"/>
              </a:rPr>
              <a:t>en el trabajo: </a:t>
            </a:r>
            <a:r>
              <a:rPr lang="es-ES" sz="1600" dirty="0">
                <a:latin typeface="Century Gothic" panose="020B0502020202020204" pitchFamily="34" charset="0"/>
              </a:rPr>
              <a:t>con un manual en mano, todos en el equipo saben cómo hacer las cosas. </a:t>
            </a:r>
            <a:r>
              <a:rPr lang="es-ES" sz="1600" dirty="0" smtClean="0">
                <a:latin typeface="Century Gothic" panose="020B0502020202020204" pitchFamily="34" charset="0"/>
              </a:rPr>
              <a:t>resultado </a:t>
            </a:r>
            <a:r>
              <a:rPr lang="es-ES" sz="1600" dirty="0">
                <a:latin typeface="Century Gothic" panose="020B0502020202020204" pitchFamily="34" charset="0"/>
              </a:rPr>
              <a:t>será siempre de alta calidad y consistente.</a:t>
            </a:r>
          </a:p>
          <a:p>
            <a:pPr algn="just"/>
            <a:endParaRPr lang="es-ES" sz="1600" dirty="0">
              <a:latin typeface="Century Gothic" panose="020B0502020202020204" pitchFamily="34" charset="0"/>
            </a:endParaRPr>
          </a:p>
          <a:p>
            <a:pPr algn="just"/>
            <a:r>
              <a:rPr lang="es-ES" sz="1600" b="1" dirty="0" smtClean="0">
                <a:latin typeface="Century Gothic" panose="020B0502020202020204" pitchFamily="34" charset="0"/>
              </a:rPr>
              <a:t>Optimización </a:t>
            </a:r>
            <a:r>
              <a:rPr lang="es-ES" sz="1600" b="1" dirty="0">
                <a:latin typeface="Century Gothic" panose="020B0502020202020204" pitchFamily="34" charset="0"/>
              </a:rPr>
              <a:t>de procesos: </a:t>
            </a:r>
            <a:r>
              <a:rPr lang="es-ES" sz="1600" dirty="0">
                <a:latin typeface="Century Gothic" panose="020B0502020202020204" pitchFamily="34" charset="0"/>
              </a:rPr>
              <a:t>al comprender a fondo cada proceso, puedes identificar áreas de mejora y hacer ajustes para que todo </a:t>
            </a:r>
            <a:r>
              <a:rPr lang="es-ES" sz="1600" dirty="0" smtClean="0">
                <a:latin typeface="Century Gothic" panose="020B0502020202020204" pitchFamily="34" charset="0"/>
              </a:rPr>
              <a:t>funcione.</a:t>
            </a:r>
            <a:endParaRPr lang="es-ES" sz="1600" dirty="0">
              <a:latin typeface="Century Gothic" panose="020B0502020202020204" pitchFamily="34" charset="0"/>
            </a:endParaRPr>
          </a:p>
          <a:p>
            <a:pPr algn="just"/>
            <a:endParaRPr lang="es-ES" sz="1600" dirty="0">
              <a:latin typeface="Century Gothic" panose="020B0502020202020204" pitchFamily="34" charset="0"/>
            </a:endParaRPr>
          </a:p>
          <a:p>
            <a:pPr algn="just"/>
            <a:r>
              <a:rPr lang="es-ES" sz="1600" b="1" dirty="0" smtClean="0">
                <a:latin typeface="Century Gothic" panose="020B0502020202020204" pitchFamily="34" charset="0"/>
              </a:rPr>
              <a:t>Formación </a:t>
            </a:r>
            <a:r>
              <a:rPr lang="es-ES" sz="1600" b="1" dirty="0">
                <a:latin typeface="Century Gothic" panose="020B0502020202020204" pitchFamily="34" charset="0"/>
              </a:rPr>
              <a:t>y capacitación efectiva: </a:t>
            </a:r>
            <a:r>
              <a:rPr lang="es-ES" sz="1600" dirty="0" smtClean="0">
                <a:latin typeface="Century Gothic" panose="020B0502020202020204" pitchFamily="34" charset="0"/>
              </a:rPr>
              <a:t>Con </a:t>
            </a:r>
            <a:r>
              <a:rPr lang="es-ES" sz="1600" dirty="0">
                <a:latin typeface="Century Gothic" panose="020B0502020202020204" pitchFamily="34" charset="0"/>
              </a:rPr>
              <a:t>el manual de procedimientos, el proceso de inducción es más sencillo y efectivo, asegurando que todos estén alineados desde el primer día.</a:t>
            </a:r>
          </a:p>
          <a:p>
            <a:pPr algn="just"/>
            <a:endParaRPr lang="es-ES" sz="1600" b="1" dirty="0">
              <a:latin typeface="Century Gothic" panose="020B0502020202020204" pitchFamily="34" charset="0"/>
            </a:endParaRPr>
          </a:p>
          <a:p>
            <a:pPr algn="just"/>
            <a:r>
              <a:rPr lang="es-ES" sz="1600" b="1" dirty="0" smtClean="0">
                <a:latin typeface="Century Gothic" panose="020B0502020202020204" pitchFamily="34" charset="0"/>
              </a:rPr>
              <a:t>Ahorro </a:t>
            </a:r>
            <a:r>
              <a:rPr lang="es-ES" sz="1600" b="1" dirty="0">
                <a:latin typeface="Century Gothic" panose="020B0502020202020204" pitchFamily="34" charset="0"/>
              </a:rPr>
              <a:t>de costos: </a:t>
            </a:r>
            <a:r>
              <a:rPr lang="es-ES" sz="1600" dirty="0">
                <a:latin typeface="Century Gothic" panose="020B0502020202020204" pitchFamily="34" charset="0"/>
              </a:rPr>
              <a:t>al reducir errores y mejorar la eficiencia, es probable que veas una reducción en costos operativos. Más aún, al tener procesos estandarizados, puedes prever mejor los gastos y optimizar recursos.</a:t>
            </a:r>
          </a:p>
          <a:p>
            <a:pPr algn="just"/>
            <a:endParaRPr lang="es-ES" sz="1600" b="1" dirty="0">
              <a:latin typeface="Century Gothic" panose="020B0502020202020204" pitchFamily="34" charset="0"/>
            </a:endParaRPr>
          </a:p>
          <a:p>
            <a:pPr algn="just"/>
            <a:r>
              <a:rPr lang="es-ES" sz="1600" b="1" dirty="0" smtClean="0">
                <a:latin typeface="Century Gothic" panose="020B0502020202020204" pitchFamily="34" charset="0"/>
              </a:rPr>
              <a:t>Satisfacción </a:t>
            </a:r>
            <a:r>
              <a:rPr lang="es-ES" sz="1600" b="1" dirty="0">
                <a:latin typeface="Century Gothic" panose="020B0502020202020204" pitchFamily="34" charset="0"/>
              </a:rPr>
              <a:t>del cliente: </a:t>
            </a:r>
            <a:r>
              <a:rPr lang="es-ES" sz="1600" dirty="0">
                <a:latin typeface="Century Gothic" panose="020B0502020202020204" pitchFamily="34" charset="0"/>
              </a:rPr>
              <a:t>al garantizar un producto o servicio uniforme y de calidad, tus clientes notarán la diferencia. Un cliente satisfecho es un cliente leal.</a:t>
            </a:r>
          </a:p>
        </p:txBody>
      </p:sp>
    </p:spTree>
    <p:extLst>
      <p:ext uri="{BB962C8B-B14F-4D97-AF65-F5344CB8AC3E}">
        <p14:creationId xmlns:p14="http://schemas.microsoft.com/office/powerpoint/2010/main" val="1696938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C0C55DEB-7567-F3C5-BC31-DA6E7B9E2030}"/>
              </a:ext>
            </a:extLst>
          </p:cNvPr>
          <p:cNvSpPr txBox="1">
            <a:spLocks noGrp="1"/>
          </p:cNvSpPr>
          <p:nvPr>
            <p:ph type="title"/>
          </p:nvPr>
        </p:nvSpPr>
        <p:spPr>
          <a:xfrm>
            <a:off x="2396066" y="2387008"/>
            <a:ext cx="7399867" cy="1183081"/>
          </a:xfrm>
          <a:prstGeom prst="rect">
            <a:avLst/>
          </a:prstGeom>
        </p:spPr>
        <p:txBody>
          <a:bodyPr vert="horz" wrap="square" lIns="0" tIns="12065" rIns="0" bIns="0" rtlCol="0">
            <a:spAutoFit/>
          </a:bodyPr>
          <a:lstStyle/>
          <a:p>
            <a:pPr marL="12700" algn="ctr">
              <a:lnSpc>
                <a:spcPts val="10415"/>
              </a:lnSpc>
              <a:spcBef>
                <a:spcPts val="95"/>
              </a:spcBef>
            </a:pPr>
            <a:r>
              <a:rPr sz="6000" b="0" dirty="0">
                <a:solidFill>
                  <a:srgbClr val="FFFAFA"/>
                </a:solidFill>
                <a:latin typeface="Century Gothic" panose="020B0502020202020204" pitchFamily="34" charset="0"/>
                <a:cs typeface="Arial MT"/>
              </a:rPr>
              <a:t>MODULO</a:t>
            </a:r>
            <a:r>
              <a:rPr sz="6000" b="0" spc="-390" dirty="0">
                <a:solidFill>
                  <a:srgbClr val="FFFAFA"/>
                </a:solidFill>
                <a:latin typeface="Century Gothic" panose="020B0502020202020204" pitchFamily="34" charset="0"/>
                <a:cs typeface="Arial MT"/>
              </a:rPr>
              <a:t> </a:t>
            </a:r>
            <a:r>
              <a:rPr lang="es-ES" sz="6000" spc="-50" dirty="0">
                <a:solidFill>
                  <a:srgbClr val="FFFAFA"/>
                </a:solidFill>
                <a:latin typeface="Century Gothic" panose="020B0502020202020204" pitchFamily="34" charset="0"/>
                <a:cs typeface="Arial MT"/>
              </a:rPr>
              <a:t>3</a:t>
            </a:r>
            <a:endParaRPr sz="6000" dirty="0">
              <a:latin typeface="Century Gothic" panose="020B0502020202020204" pitchFamily="34" charset="0"/>
              <a:cs typeface="Arial MT"/>
            </a:endParaRPr>
          </a:p>
        </p:txBody>
      </p:sp>
      <p:sp>
        <p:nvSpPr>
          <p:cNvPr id="5" name="object 9">
            <a:extLst>
              <a:ext uri="{FF2B5EF4-FFF2-40B4-BE49-F238E27FC236}">
                <a16:creationId xmlns:a16="http://schemas.microsoft.com/office/drawing/2014/main" id="{E090111D-BE83-4776-9AB2-6EB13FBB8AC4}"/>
              </a:ext>
            </a:extLst>
          </p:cNvPr>
          <p:cNvSpPr txBox="1">
            <a:spLocks/>
          </p:cNvSpPr>
          <p:nvPr/>
        </p:nvSpPr>
        <p:spPr>
          <a:xfrm>
            <a:off x="2396066" y="2978548"/>
            <a:ext cx="7576323" cy="1345881"/>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ts val="10415"/>
              </a:lnSpc>
              <a:spcBef>
                <a:spcPts val="95"/>
              </a:spcBef>
            </a:pPr>
            <a:r>
              <a:rPr lang="es-CO" sz="2800" spc="-10" dirty="0">
                <a:solidFill>
                  <a:srgbClr val="55ADFF"/>
                </a:solidFill>
                <a:latin typeface="Century Gothic" panose="020B0502020202020204" pitchFamily="34" charset="0"/>
              </a:rPr>
              <a:t>ORGANIZACIÓN (LA ESTRUCTURA)</a:t>
            </a:r>
            <a:endParaRPr lang="es-CO" sz="2800" dirty="0">
              <a:latin typeface="Century Gothic" panose="020B0502020202020204" pitchFamily="34" charset="0"/>
            </a:endParaRPr>
          </a:p>
        </p:txBody>
      </p:sp>
    </p:spTree>
    <p:extLst>
      <p:ext uri="{BB962C8B-B14F-4D97-AF65-F5344CB8AC3E}">
        <p14:creationId xmlns:p14="http://schemas.microsoft.com/office/powerpoint/2010/main" val="3924513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6907709"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La centralización</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19761" y="2497748"/>
            <a:ext cx="4301864" cy="2677656"/>
          </a:xfrm>
          <a:prstGeom prst="rect">
            <a:avLst/>
          </a:prstGeom>
          <a:noFill/>
        </p:spPr>
        <p:txBody>
          <a:bodyPr wrap="square" rtlCol="0">
            <a:spAutoFit/>
          </a:bodyPr>
          <a:lstStyle/>
          <a:p>
            <a:r>
              <a:rPr lang="es-ES" sz="2400" dirty="0">
                <a:latin typeface="Century Gothic" panose="020B0502020202020204" pitchFamily="34" charset="0"/>
              </a:rPr>
              <a:t>La centralización es una estructura o situación organizacional en la que el poder y la autoridad para tomar decisiones se concentran en la alta dirección.</a:t>
            </a:r>
            <a:endParaRPr lang="es-CO" sz="2400" dirty="0">
              <a:latin typeface="Century Gothic" panose="020B0502020202020204" pitchFamily="34" charset="0"/>
            </a:endParaRPr>
          </a:p>
        </p:txBody>
      </p:sp>
      <p:pic>
        <p:nvPicPr>
          <p:cNvPr id="3" name="Imagen 2"/>
          <p:cNvPicPr>
            <a:picLocks noChangeAspect="1"/>
          </p:cNvPicPr>
          <p:nvPr/>
        </p:nvPicPr>
        <p:blipFill>
          <a:blip r:embed="rId3"/>
          <a:stretch>
            <a:fillRect/>
          </a:stretch>
        </p:blipFill>
        <p:spPr>
          <a:xfrm>
            <a:off x="5428690" y="2093538"/>
            <a:ext cx="6516782" cy="3258391"/>
          </a:xfrm>
          <a:prstGeom prst="rect">
            <a:avLst/>
          </a:prstGeom>
        </p:spPr>
      </p:pic>
    </p:spTree>
    <p:extLst>
      <p:ext uri="{BB962C8B-B14F-4D97-AF65-F5344CB8AC3E}">
        <p14:creationId xmlns:p14="http://schemas.microsoft.com/office/powerpoint/2010/main" val="1330088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947512" y="205539"/>
            <a:ext cx="9837030"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Ventajas y Desventajas de la Centralización</a:t>
            </a:r>
            <a:endParaRPr lang="es-CO" sz="4400" b="1" dirty="0">
              <a:solidFill>
                <a:srgbClr val="002060"/>
              </a:solidFill>
              <a:latin typeface="Century Gothic" panose="020B0502020202020204" pitchFamily="34" charset="0"/>
            </a:endParaRPr>
          </a:p>
        </p:txBody>
      </p:sp>
      <p:pic>
        <p:nvPicPr>
          <p:cNvPr id="2" name="Imagen 1"/>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rcRect l="25689" b="39395"/>
          <a:stretch/>
        </p:blipFill>
        <p:spPr>
          <a:xfrm>
            <a:off x="1304054" y="1824598"/>
            <a:ext cx="9123945" cy="4643437"/>
          </a:xfrm>
          <a:prstGeom prst="rect">
            <a:avLst/>
          </a:prstGeom>
        </p:spPr>
      </p:pic>
    </p:spTree>
    <p:extLst>
      <p:ext uri="{BB962C8B-B14F-4D97-AF65-F5344CB8AC3E}">
        <p14:creationId xmlns:p14="http://schemas.microsoft.com/office/powerpoint/2010/main" val="480599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6907709"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Descentralización</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19761" y="2497748"/>
            <a:ext cx="4301864" cy="3046988"/>
          </a:xfrm>
          <a:prstGeom prst="rect">
            <a:avLst/>
          </a:prstGeom>
          <a:noFill/>
        </p:spPr>
        <p:txBody>
          <a:bodyPr wrap="square" rtlCol="0">
            <a:spAutoFit/>
          </a:bodyPr>
          <a:lstStyle/>
          <a:p>
            <a:r>
              <a:rPr lang="es-ES" sz="2400" dirty="0">
                <a:latin typeface="Century Gothic" panose="020B0502020202020204" pitchFamily="34" charset="0"/>
              </a:rPr>
              <a:t>La descentralización es un sistema organizacional en el que las operaciones diarias y las tareas de toma de decisiones son delegadas por la alta gerencia a la gerencia media</a:t>
            </a:r>
            <a:endParaRPr lang="es-CO" sz="2400" dirty="0">
              <a:latin typeface="Century Gothic" panose="020B0502020202020204" pitchFamily="34" charset="0"/>
            </a:endParaRPr>
          </a:p>
        </p:txBody>
      </p:sp>
      <p:pic>
        <p:nvPicPr>
          <p:cNvPr id="3" name="Imagen 2"/>
          <p:cNvPicPr>
            <a:picLocks noChangeAspect="1"/>
          </p:cNvPicPr>
          <p:nvPr/>
        </p:nvPicPr>
        <p:blipFill>
          <a:blip r:embed="rId3"/>
          <a:stretch>
            <a:fillRect/>
          </a:stretch>
        </p:blipFill>
        <p:spPr>
          <a:xfrm>
            <a:off x="5428690" y="2093538"/>
            <a:ext cx="6516782" cy="3258391"/>
          </a:xfrm>
          <a:prstGeom prst="rect">
            <a:avLst/>
          </a:prstGeom>
        </p:spPr>
      </p:pic>
    </p:spTree>
    <p:extLst>
      <p:ext uri="{BB962C8B-B14F-4D97-AF65-F5344CB8AC3E}">
        <p14:creationId xmlns:p14="http://schemas.microsoft.com/office/powerpoint/2010/main" val="4191940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Descentralización O Descentralización</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19761" y="2497748"/>
            <a:ext cx="5417968" cy="3970318"/>
          </a:xfrm>
          <a:prstGeom prst="rect">
            <a:avLst/>
          </a:prstGeom>
          <a:noFill/>
        </p:spPr>
        <p:txBody>
          <a:bodyPr wrap="square" rtlCol="0">
            <a:spAutoFit/>
          </a:bodyPr>
          <a:lstStyle/>
          <a:p>
            <a:r>
              <a:rPr lang="es-ES" dirty="0" smtClean="0">
                <a:latin typeface="Century Gothic" panose="020B0502020202020204" pitchFamily="34" charset="0"/>
              </a:rPr>
              <a:t>La </a:t>
            </a:r>
            <a:r>
              <a:rPr lang="es-ES" dirty="0">
                <a:latin typeface="Century Gothic" panose="020B0502020202020204" pitchFamily="34" charset="0"/>
              </a:rPr>
              <a:t>centralización y la descentralización son dos enfoques opuestos para la administración organizacional. Mientras que la centralización aporta eficiencia y control, </a:t>
            </a:r>
            <a:r>
              <a:rPr lang="es-ES" dirty="0" smtClean="0">
                <a:latin typeface="Century Gothic" panose="020B0502020202020204" pitchFamily="34" charset="0"/>
              </a:rPr>
              <a:t>la descentralización </a:t>
            </a:r>
            <a:r>
              <a:rPr lang="es-ES" dirty="0">
                <a:latin typeface="Century Gothic" panose="020B0502020202020204" pitchFamily="34" charset="0"/>
              </a:rPr>
              <a:t>fomenta la cooperación y la innovación. </a:t>
            </a:r>
            <a:endParaRPr lang="es-ES" dirty="0" smtClean="0">
              <a:latin typeface="Century Gothic" panose="020B0502020202020204" pitchFamily="34" charset="0"/>
            </a:endParaRPr>
          </a:p>
          <a:p>
            <a:endParaRPr lang="es-ES" dirty="0">
              <a:latin typeface="Century Gothic" panose="020B0502020202020204" pitchFamily="34" charset="0"/>
            </a:endParaRPr>
          </a:p>
          <a:p>
            <a:r>
              <a:rPr lang="es-ES" dirty="0" smtClean="0">
                <a:latin typeface="Century Gothic" panose="020B0502020202020204" pitchFamily="34" charset="0"/>
              </a:rPr>
              <a:t>Encontrar </a:t>
            </a:r>
            <a:r>
              <a:rPr lang="es-ES" dirty="0">
                <a:latin typeface="Century Gothic" panose="020B0502020202020204" pitchFamily="34" charset="0"/>
              </a:rPr>
              <a:t>el equilibrio adecuado entre ambos es vital para que las empresas prosperen en un mercado empresarial en constante cambio. Un modelo híbrido que combine características de ambas técnicas puede brindar la flexibilidad, la creatividad y la personalización necesarias para el éxito. </a:t>
            </a:r>
            <a:endParaRPr lang="es-CO" dirty="0">
              <a:latin typeface="Century Gothic" panose="020B0502020202020204" pitchFamily="34" charset="0"/>
            </a:endParaRPr>
          </a:p>
        </p:txBody>
      </p:sp>
      <p:pic>
        <p:nvPicPr>
          <p:cNvPr id="2" name="Imagen 1"/>
          <p:cNvPicPr>
            <a:picLocks noChangeAspect="1"/>
          </p:cNvPicPr>
          <p:nvPr/>
        </p:nvPicPr>
        <p:blipFill>
          <a:blip r:embed="rId3"/>
          <a:stretch>
            <a:fillRect/>
          </a:stretch>
        </p:blipFill>
        <p:spPr>
          <a:xfrm>
            <a:off x="6252041" y="2691932"/>
            <a:ext cx="4785349" cy="3184432"/>
          </a:xfrm>
          <a:prstGeom prst="rect">
            <a:avLst/>
          </a:prstGeom>
        </p:spPr>
      </p:pic>
    </p:spTree>
    <p:extLst>
      <p:ext uri="{BB962C8B-B14F-4D97-AF65-F5344CB8AC3E}">
        <p14:creationId xmlns:p14="http://schemas.microsoft.com/office/powerpoint/2010/main" val="368325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947512" y="205539"/>
            <a:ext cx="9837030"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Ventajas y Desventajas de la Descentralización</a:t>
            </a:r>
            <a:endParaRPr lang="es-CO" sz="4400" b="1" dirty="0">
              <a:solidFill>
                <a:srgbClr val="002060"/>
              </a:solidFill>
              <a:latin typeface="Century Gothic" panose="020B0502020202020204" pitchFamily="34" charset="0"/>
            </a:endParaRPr>
          </a:p>
        </p:txBody>
      </p:sp>
      <p:pic>
        <p:nvPicPr>
          <p:cNvPr id="3" name="Imagen 2"/>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rcRect l="25689" t="59500"/>
          <a:stretch/>
        </p:blipFill>
        <p:spPr>
          <a:xfrm>
            <a:off x="1273856" y="2608729"/>
            <a:ext cx="9252092" cy="3146611"/>
          </a:xfrm>
          <a:prstGeom prst="rect">
            <a:avLst/>
          </a:prstGeom>
        </p:spPr>
      </p:pic>
      <p:sp>
        <p:nvSpPr>
          <p:cNvPr id="4" name="CuadroTexto 3"/>
          <p:cNvSpPr txBox="1"/>
          <p:nvPr/>
        </p:nvSpPr>
        <p:spPr>
          <a:xfrm>
            <a:off x="1452282" y="2111188"/>
            <a:ext cx="4182035" cy="400110"/>
          </a:xfrm>
          <a:prstGeom prst="rect">
            <a:avLst/>
          </a:prstGeom>
          <a:solidFill>
            <a:schemeClr val="accent1">
              <a:lumMod val="60000"/>
              <a:lumOff val="40000"/>
            </a:schemeClr>
          </a:solidFill>
        </p:spPr>
        <p:txBody>
          <a:bodyPr wrap="square" rtlCol="0">
            <a:spAutoFit/>
          </a:bodyPr>
          <a:lstStyle/>
          <a:p>
            <a:pPr algn="ctr"/>
            <a:r>
              <a:rPr lang="es-ES" sz="2000" dirty="0" smtClean="0">
                <a:solidFill>
                  <a:schemeClr val="tx2"/>
                </a:solidFill>
              </a:rPr>
              <a:t>VENTAJAS</a:t>
            </a:r>
            <a:endParaRPr lang="en-US" sz="2000" dirty="0">
              <a:solidFill>
                <a:schemeClr val="tx2"/>
              </a:solidFill>
            </a:endParaRPr>
          </a:p>
        </p:txBody>
      </p:sp>
      <p:sp>
        <p:nvSpPr>
          <p:cNvPr id="6" name="CuadroTexto 5"/>
          <p:cNvSpPr txBox="1"/>
          <p:nvPr/>
        </p:nvSpPr>
        <p:spPr>
          <a:xfrm>
            <a:off x="6118411" y="2096090"/>
            <a:ext cx="4340044" cy="400110"/>
          </a:xfrm>
          <a:prstGeom prst="rect">
            <a:avLst/>
          </a:prstGeom>
          <a:solidFill>
            <a:schemeClr val="accent1">
              <a:lumMod val="60000"/>
              <a:lumOff val="40000"/>
            </a:schemeClr>
          </a:solidFill>
        </p:spPr>
        <p:txBody>
          <a:bodyPr wrap="square" rtlCol="0">
            <a:spAutoFit/>
          </a:bodyPr>
          <a:lstStyle/>
          <a:p>
            <a:pPr algn="ctr"/>
            <a:r>
              <a:rPr lang="es-ES" sz="2000" dirty="0" smtClean="0">
                <a:solidFill>
                  <a:schemeClr val="tx2"/>
                </a:solidFill>
              </a:rPr>
              <a:t>DESVENTAJAS</a:t>
            </a:r>
            <a:endParaRPr lang="en-US" sz="2000" dirty="0">
              <a:solidFill>
                <a:schemeClr val="tx2"/>
              </a:solidFill>
            </a:endParaRPr>
          </a:p>
        </p:txBody>
      </p:sp>
    </p:spTree>
    <p:extLst>
      <p:ext uri="{BB962C8B-B14F-4D97-AF65-F5344CB8AC3E}">
        <p14:creationId xmlns:p14="http://schemas.microsoft.com/office/powerpoint/2010/main" val="3290486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10509383"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ESTRUCTURAS MODERNAS. </a:t>
            </a:r>
          </a:p>
          <a:p>
            <a:pPr algn="ctr"/>
            <a:r>
              <a:rPr lang="es-CO" sz="4400" b="1" dirty="0" smtClean="0">
                <a:solidFill>
                  <a:srgbClr val="002060"/>
                </a:solidFill>
                <a:latin typeface="Century Gothic" panose="020B0502020202020204" pitchFamily="34" charset="0"/>
              </a:rPr>
              <a:t>Matriciales y Agiles</a:t>
            </a:r>
            <a:endParaRPr lang="es-CO" sz="4400" b="1" dirty="0">
              <a:solidFill>
                <a:srgbClr val="002060"/>
              </a:solidFill>
              <a:latin typeface="Century Gothic" panose="020B0502020202020204" pitchFamily="34" charset="0"/>
            </a:endParaRPr>
          </a:p>
        </p:txBody>
      </p:sp>
      <p:pic>
        <p:nvPicPr>
          <p:cNvPr id="2" name="Imagen 1"/>
          <p:cNvPicPr>
            <a:picLocks noChangeAspect="1"/>
          </p:cNvPicPr>
          <p:nvPr/>
        </p:nvPicPr>
        <p:blipFill>
          <a:blip r:embed="rId3">
            <a:lum bright="70000" contrast="-70000"/>
          </a:blip>
          <a:stretch>
            <a:fillRect/>
          </a:stretch>
        </p:blipFill>
        <p:spPr>
          <a:xfrm>
            <a:off x="7449670" y="3077476"/>
            <a:ext cx="3687674" cy="2762196"/>
          </a:xfrm>
          <a:prstGeom prst="rect">
            <a:avLst/>
          </a:prstGeom>
        </p:spPr>
      </p:pic>
      <p:sp>
        <p:nvSpPr>
          <p:cNvPr id="8" name="Rectángulo 7"/>
          <p:cNvSpPr/>
          <p:nvPr/>
        </p:nvSpPr>
        <p:spPr>
          <a:xfrm>
            <a:off x="519951" y="2702474"/>
            <a:ext cx="6929719" cy="3785652"/>
          </a:xfrm>
          <a:prstGeom prst="rect">
            <a:avLst/>
          </a:prstGeom>
        </p:spPr>
        <p:txBody>
          <a:bodyPr wrap="square">
            <a:spAutoFit/>
          </a:bodyPr>
          <a:lstStyle/>
          <a:p>
            <a:r>
              <a:rPr lang="es-ES" sz="2400" dirty="0">
                <a:latin typeface="Century Gothic" panose="020B0502020202020204" pitchFamily="34" charset="0"/>
              </a:rPr>
              <a:t>La estructura matricial no sigue ningún modelo jerárquico, y es que se distribuye en cuadrícula, donde los miembros rinden cuentas a varios líderes.</a:t>
            </a:r>
          </a:p>
          <a:p>
            <a:endParaRPr lang="es-ES" sz="2400" dirty="0">
              <a:latin typeface="Century Gothic" panose="020B0502020202020204" pitchFamily="34" charset="0"/>
            </a:endParaRPr>
          </a:p>
          <a:p>
            <a:r>
              <a:rPr lang="es-ES" sz="2400" dirty="0">
                <a:latin typeface="Century Gothic" panose="020B0502020202020204" pitchFamily="34" charset="0"/>
              </a:rPr>
              <a:t>La mayoría de empresas que aplican este modelo logran un equilibrio en todas las áreas gracias a que facilita la toma de decisiones en momentos cruciales.</a:t>
            </a:r>
          </a:p>
          <a:p>
            <a:endParaRPr lang="es-ES" sz="2400" dirty="0">
              <a:latin typeface="Century Gothic" panose="020B0502020202020204" pitchFamily="34" charset="0"/>
            </a:endParaRPr>
          </a:p>
        </p:txBody>
      </p:sp>
    </p:spTree>
    <p:extLst>
      <p:ext uri="{BB962C8B-B14F-4D97-AF65-F5344CB8AC3E}">
        <p14:creationId xmlns:p14="http://schemas.microsoft.com/office/powerpoint/2010/main" val="5783704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476624" y="169332"/>
            <a:ext cx="10509383"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ESTRUCTURAS Matriciales y Agiles</a:t>
            </a:r>
            <a:endParaRPr lang="es-CO" sz="4400" b="1" dirty="0">
              <a:solidFill>
                <a:srgbClr val="002060"/>
              </a:solidFill>
              <a:latin typeface="Century Gothic" panose="020B0502020202020204" pitchFamily="34" charset="0"/>
            </a:endParaRPr>
          </a:p>
        </p:txBody>
      </p:sp>
      <p:pic>
        <p:nvPicPr>
          <p:cNvPr id="3" name="Imagen 2"/>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l="28675" t="22107" r="11087" b="23264"/>
          <a:stretch/>
        </p:blipFill>
        <p:spPr>
          <a:xfrm>
            <a:off x="101598" y="938773"/>
            <a:ext cx="11869640" cy="5919227"/>
          </a:xfrm>
          <a:prstGeom prst="rect">
            <a:avLst/>
          </a:prstGeom>
        </p:spPr>
      </p:pic>
    </p:spTree>
    <p:extLst>
      <p:ext uri="{BB962C8B-B14F-4D97-AF65-F5344CB8AC3E}">
        <p14:creationId xmlns:p14="http://schemas.microsoft.com/office/powerpoint/2010/main" val="8014976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476624" y="169332"/>
            <a:ext cx="10509383"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ESTRUCTURAS Matriciales y Agiles</a:t>
            </a:r>
            <a:endParaRPr lang="es-CO" sz="4400" b="1" dirty="0">
              <a:solidFill>
                <a:srgbClr val="002060"/>
              </a:solidFill>
              <a:latin typeface="Century Gothic" panose="020B0502020202020204" pitchFamily="34" charset="0"/>
            </a:endParaRPr>
          </a:p>
        </p:txBody>
      </p:sp>
      <p:pic>
        <p:nvPicPr>
          <p:cNvPr id="2" name="Imagen 1"/>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l="29437" t="23496" r="42060" b="21412"/>
          <a:stretch/>
        </p:blipFill>
        <p:spPr>
          <a:xfrm>
            <a:off x="1557866" y="1083733"/>
            <a:ext cx="5147734" cy="5594342"/>
          </a:xfrm>
          <a:prstGeom prst="rect">
            <a:avLst/>
          </a:prstGeom>
        </p:spPr>
      </p:pic>
      <p:pic>
        <p:nvPicPr>
          <p:cNvPr id="4" name="Imagen 3"/>
          <p:cNvPicPr>
            <a:picLocks noChangeAspect="1"/>
          </p:cNvPicPr>
          <p:nvPr/>
        </p:nvPicPr>
        <p:blipFill>
          <a:blip r:embed="rId5"/>
          <a:stretch>
            <a:fillRect/>
          </a:stretch>
        </p:blipFill>
        <p:spPr>
          <a:xfrm>
            <a:off x="7274423" y="2079616"/>
            <a:ext cx="3711584" cy="3711584"/>
          </a:xfrm>
          <a:prstGeom prst="rect">
            <a:avLst/>
          </a:prstGeom>
        </p:spPr>
      </p:pic>
    </p:spTree>
    <p:extLst>
      <p:ext uri="{BB962C8B-B14F-4D97-AF65-F5344CB8AC3E}">
        <p14:creationId xmlns:p14="http://schemas.microsoft.com/office/powerpoint/2010/main" val="774092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0688" y="528268"/>
            <a:ext cx="10509383" cy="769441"/>
          </a:xfrm>
          <a:prstGeom prst="rect">
            <a:avLst/>
          </a:prstGeom>
          <a:noFill/>
        </p:spPr>
        <p:txBody>
          <a:bodyPr wrap="square" rtlCol="0">
            <a:spAutoFit/>
          </a:bodyPr>
          <a:lstStyle/>
          <a:p>
            <a:pPr algn="ctr"/>
            <a:r>
              <a:rPr lang="es-CO" sz="4400" b="1" dirty="0">
                <a:solidFill>
                  <a:srgbClr val="002060"/>
                </a:solidFill>
                <a:latin typeface="Century Gothic" panose="020B0502020202020204" pitchFamily="34" charset="0"/>
              </a:rPr>
              <a:t>Agile Squads</a:t>
            </a:r>
          </a:p>
        </p:txBody>
      </p:sp>
      <p:sp>
        <p:nvSpPr>
          <p:cNvPr id="8" name="Rectángulo 7"/>
          <p:cNvSpPr/>
          <p:nvPr/>
        </p:nvSpPr>
        <p:spPr>
          <a:xfrm>
            <a:off x="810237" y="5738526"/>
            <a:ext cx="10699592" cy="923330"/>
          </a:xfrm>
          <a:prstGeom prst="rect">
            <a:avLst/>
          </a:prstGeom>
        </p:spPr>
        <p:txBody>
          <a:bodyPr wrap="square">
            <a:spAutoFit/>
          </a:bodyPr>
          <a:lstStyle/>
          <a:p>
            <a:r>
              <a:rPr lang="es-ES" dirty="0">
                <a:latin typeface="Century Gothic" panose="020B0502020202020204" pitchFamily="34" charset="0"/>
              </a:rPr>
              <a:t>El término agile </a:t>
            </a:r>
            <a:r>
              <a:rPr lang="es-ES" dirty="0" err="1">
                <a:latin typeface="Century Gothic" panose="020B0502020202020204" pitchFamily="34" charset="0"/>
              </a:rPr>
              <a:t>squads</a:t>
            </a:r>
            <a:r>
              <a:rPr lang="es-ES" dirty="0">
                <a:latin typeface="Century Gothic" panose="020B0502020202020204" pitchFamily="34" charset="0"/>
              </a:rPr>
              <a:t> se relaciona directamente con la implementación del método agile o las metodologías ágiles, que permiten que un equipo de trabajo pueda enfocarse en la toma de decisiones y adaptarse al cambio rápidamente.</a:t>
            </a:r>
          </a:p>
        </p:txBody>
      </p:sp>
      <p:pic>
        <p:nvPicPr>
          <p:cNvPr id="3" name="Imagen 2"/>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2349911" y="1605485"/>
            <a:ext cx="7287576" cy="3825265"/>
          </a:xfrm>
          <a:prstGeom prst="rect">
            <a:avLst/>
          </a:prstGeom>
        </p:spPr>
      </p:pic>
    </p:spTree>
    <p:extLst>
      <p:ext uri="{BB962C8B-B14F-4D97-AF65-F5344CB8AC3E}">
        <p14:creationId xmlns:p14="http://schemas.microsoft.com/office/powerpoint/2010/main" val="23726855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46222" y="237983"/>
            <a:ext cx="10509383"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Ventajas del método Agile </a:t>
            </a:r>
            <a:r>
              <a:rPr lang="es-CO" sz="4400" b="1" dirty="0">
                <a:solidFill>
                  <a:srgbClr val="002060"/>
                </a:solidFill>
                <a:latin typeface="Century Gothic" panose="020B0502020202020204" pitchFamily="34" charset="0"/>
              </a:rPr>
              <a:t>Squads</a:t>
            </a:r>
          </a:p>
        </p:txBody>
      </p:sp>
      <p:pic>
        <p:nvPicPr>
          <p:cNvPr id="2" name="Imagen 1"/>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l="-787" t="19764" r="787" b="8242"/>
          <a:stretch/>
        </p:blipFill>
        <p:spPr>
          <a:xfrm>
            <a:off x="447825" y="1125957"/>
            <a:ext cx="10759621" cy="5478043"/>
          </a:xfrm>
          <a:prstGeom prst="rect">
            <a:avLst/>
          </a:prstGeom>
        </p:spPr>
      </p:pic>
    </p:spTree>
    <p:extLst>
      <p:ext uri="{BB962C8B-B14F-4D97-AF65-F5344CB8AC3E}">
        <p14:creationId xmlns:p14="http://schemas.microsoft.com/office/powerpoint/2010/main" val="3319464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1700" y="1778845"/>
            <a:ext cx="6907709" cy="1446550"/>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LA ESTRUCTURA</a:t>
            </a:r>
          </a:p>
          <a:p>
            <a:pPr algn="ctr"/>
            <a:r>
              <a:rPr lang="es-CO" sz="4400" b="1" dirty="0" smtClean="0">
                <a:solidFill>
                  <a:srgbClr val="002060"/>
                </a:solidFill>
                <a:latin typeface="Century Gothic" panose="020B0502020202020204" pitchFamily="34" charset="0"/>
              </a:rPr>
              <a:t>ORGANIZACIONAL</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47348" y="3533171"/>
            <a:ext cx="5476933" cy="2308324"/>
          </a:xfrm>
          <a:prstGeom prst="rect">
            <a:avLst/>
          </a:prstGeom>
          <a:noFill/>
        </p:spPr>
        <p:txBody>
          <a:bodyPr wrap="square" rtlCol="0">
            <a:spAutoFit/>
          </a:bodyPr>
          <a:lstStyle/>
          <a:p>
            <a:pPr algn="just"/>
            <a:r>
              <a:rPr lang="es-ES" dirty="0">
                <a:latin typeface="Century Gothic" panose="020B0502020202020204" pitchFamily="34" charset="0"/>
              </a:rPr>
              <a:t>La estructura organizacional se refiere al diseño y la disposición de roles, responsabilidades, jerarquías y relaciones dentro de una organización. Define cómo se organiza el trabajo y se distribuyen las actividades entre diferentes unidades o departamentos, así como la forma en que se coordina la comunicación y la toma de decisiones. </a:t>
            </a:r>
            <a:endParaRPr lang="es-CO" dirty="0">
              <a:latin typeface="Century Gothic" panose="020B0502020202020204" pitchFamily="34" charset="0"/>
            </a:endParaRPr>
          </a:p>
        </p:txBody>
      </p:sp>
      <p:pic>
        <p:nvPicPr>
          <p:cNvPr id="2" name="Imagen 1"/>
          <p:cNvPicPr>
            <a:picLocks noChangeAspect="1"/>
          </p:cNvPicPr>
          <p:nvPr/>
        </p:nvPicPr>
        <p:blipFill>
          <a:blip r:embed="rId3"/>
          <a:stretch>
            <a:fillRect/>
          </a:stretch>
        </p:blipFill>
        <p:spPr>
          <a:xfrm>
            <a:off x="6389492" y="2279277"/>
            <a:ext cx="5246754" cy="2938182"/>
          </a:xfrm>
          <a:prstGeom prst="rect">
            <a:avLst/>
          </a:prstGeom>
        </p:spPr>
      </p:pic>
    </p:spTree>
    <p:extLst>
      <p:ext uri="{BB962C8B-B14F-4D97-AF65-F5344CB8AC3E}">
        <p14:creationId xmlns:p14="http://schemas.microsoft.com/office/powerpoint/2010/main" val="988639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857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721900" y="170181"/>
            <a:ext cx="9725967" cy="769441"/>
          </a:xfrm>
          <a:prstGeom prst="rect">
            <a:avLst/>
          </a:prstGeom>
          <a:noFill/>
        </p:spPr>
        <p:txBody>
          <a:bodyPr wrap="square" rtlCol="0">
            <a:spAutoFit/>
          </a:bodyPr>
          <a:lstStyle/>
          <a:p>
            <a:pPr algn="ctr"/>
            <a:r>
              <a:rPr lang="es-ES" sz="4400" b="1" dirty="0">
                <a:solidFill>
                  <a:srgbClr val="002060"/>
                </a:solidFill>
                <a:latin typeface="Century Gothic" panose="020B0502020202020204" pitchFamily="34" charset="0"/>
              </a:rPr>
              <a:t>División</a:t>
            </a:r>
            <a:r>
              <a:rPr lang="es-ES" sz="4400" b="1" dirty="0" smtClean="0">
                <a:solidFill>
                  <a:srgbClr val="002060"/>
                </a:solidFill>
                <a:latin typeface="Century Gothic" panose="020B0502020202020204" pitchFamily="34" charset="0"/>
              </a:rPr>
              <a:t> </a:t>
            </a:r>
            <a:r>
              <a:rPr lang="es-ES" sz="4400" b="1" dirty="0">
                <a:solidFill>
                  <a:srgbClr val="002060"/>
                </a:solidFill>
                <a:latin typeface="Century Gothic" panose="020B0502020202020204" pitchFamily="34" charset="0"/>
              </a:rPr>
              <a:t>del Trabajo y </a:t>
            </a:r>
            <a:r>
              <a:rPr lang="es-ES" sz="4400" b="1" dirty="0" smtClean="0">
                <a:solidFill>
                  <a:srgbClr val="002060"/>
                </a:solidFill>
                <a:latin typeface="Century Gothic" panose="020B0502020202020204" pitchFamily="34" charset="0"/>
              </a:rPr>
              <a:t>Jerarquías</a:t>
            </a:r>
            <a:endParaRPr lang="es-CO" sz="4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721900" y="958889"/>
            <a:ext cx="10510119" cy="923330"/>
          </a:xfrm>
          <a:prstGeom prst="rect">
            <a:avLst/>
          </a:prstGeom>
          <a:noFill/>
        </p:spPr>
        <p:txBody>
          <a:bodyPr wrap="square" rtlCol="0">
            <a:spAutoFit/>
          </a:bodyPr>
          <a:lstStyle/>
          <a:p>
            <a:pPr algn="ctr"/>
            <a:r>
              <a:rPr lang="es-ES" dirty="0" smtClean="0">
                <a:latin typeface="Century Gothic" panose="020B0502020202020204" pitchFamily="34" charset="0"/>
              </a:rPr>
              <a:t>La División del trabajo es necesario porque con ello se orienta como todo como </a:t>
            </a:r>
            <a:r>
              <a:rPr lang="es-ES" dirty="0">
                <a:latin typeface="Century Gothic" panose="020B0502020202020204" pitchFamily="34" charset="0"/>
              </a:rPr>
              <a:t>un mapa que explica el funcionamiento de </a:t>
            </a:r>
            <a:r>
              <a:rPr lang="es-ES" dirty="0" smtClean="0">
                <a:latin typeface="Century Gothic" panose="020B0502020202020204" pitchFamily="34" charset="0"/>
              </a:rPr>
              <a:t>la </a:t>
            </a:r>
            <a:r>
              <a:rPr lang="es-ES" dirty="0">
                <a:latin typeface="Century Gothic" panose="020B0502020202020204" pitchFamily="34" charset="0"/>
              </a:rPr>
              <a:t>empresa, cómo están organizados los roles dentro de ella y lo que significa cada uno de esos elementos para tu organización</a:t>
            </a:r>
            <a:endParaRPr lang="es-CO" dirty="0">
              <a:latin typeface="Century Gothic" panose="020B0502020202020204" pitchFamily="34" charset="0"/>
            </a:endParaRPr>
          </a:p>
        </p:txBody>
      </p:sp>
      <p:sp>
        <p:nvSpPr>
          <p:cNvPr id="3" name="Rectángulo 2"/>
          <p:cNvSpPr/>
          <p:nvPr/>
        </p:nvSpPr>
        <p:spPr>
          <a:xfrm>
            <a:off x="2145194" y="2114040"/>
            <a:ext cx="1800493" cy="584775"/>
          </a:xfrm>
          <a:prstGeom prst="rect">
            <a:avLst/>
          </a:prstGeom>
        </p:spPr>
        <p:txBody>
          <a:bodyPr wrap="none">
            <a:spAutoFit/>
          </a:bodyPr>
          <a:lstStyle/>
          <a:p>
            <a:pPr algn="ctr"/>
            <a:r>
              <a:rPr lang="es-ES" sz="3200" b="1" dirty="0">
                <a:solidFill>
                  <a:srgbClr val="002060"/>
                </a:solidFill>
                <a:latin typeface="Century Gothic" panose="020B0502020202020204" pitchFamily="34" charset="0"/>
              </a:rPr>
              <a:t>División </a:t>
            </a:r>
            <a:endParaRPr lang="en-US" sz="3200" dirty="0"/>
          </a:p>
        </p:txBody>
      </p:sp>
      <p:sp>
        <p:nvSpPr>
          <p:cNvPr id="7" name="Rectángulo 6"/>
          <p:cNvSpPr/>
          <p:nvPr/>
        </p:nvSpPr>
        <p:spPr>
          <a:xfrm>
            <a:off x="7691984" y="2209753"/>
            <a:ext cx="2755883" cy="523220"/>
          </a:xfrm>
          <a:prstGeom prst="rect">
            <a:avLst/>
          </a:prstGeom>
        </p:spPr>
        <p:txBody>
          <a:bodyPr wrap="none">
            <a:spAutoFit/>
          </a:bodyPr>
          <a:lstStyle/>
          <a:p>
            <a:pPr algn="ctr"/>
            <a:r>
              <a:rPr lang="es-ES" sz="2800" b="1" dirty="0" smtClean="0">
                <a:solidFill>
                  <a:srgbClr val="002060"/>
                </a:solidFill>
                <a:latin typeface="Century Gothic" panose="020B0502020202020204" pitchFamily="34" charset="0"/>
              </a:rPr>
              <a:t>Jerarquización</a:t>
            </a:r>
            <a:endParaRPr lang="en-US" sz="2800" dirty="0"/>
          </a:p>
        </p:txBody>
      </p:sp>
      <p:sp>
        <p:nvSpPr>
          <p:cNvPr id="8" name="CuadroTexto 7">
            <a:extLst>
              <a:ext uri="{FF2B5EF4-FFF2-40B4-BE49-F238E27FC236}">
                <a16:creationId xmlns:a16="http://schemas.microsoft.com/office/drawing/2014/main" id="{0CAE043F-67C1-F649-EA10-F8A5DEA53F04}"/>
              </a:ext>
            </a:extLst>
          </p:cNvPr>
          <p:cNvSpPr txBox="1"/>
          <p:nvPr/>
        </p:nvSpPr>
        <p:spPr>
          <a:xfrm>
            <a:off x="6084482" y="2768597"/>
            <a:ext cx="5242156" cy="1477328"/>
          </a:xfrm>
          <a:prstGeom prst="rect">
            <a:avLst/>
          </a:prstGeom>
          <a:noFill/>
        </p:spPr>
        <p:txBody>
          <a:bodyPr wrap="square" rtlCol="0">
            <a:spAutoFit/>
          </a:bodyPr>
          <a:lstStyle/>
          <a:p>
            <a:pPr algn="ctr"/>
            <a:r>
              <a:rPr lang="es-ES" dirty="0" smtClean="0">
                <a:latin typeface="Century Gothic" panose="020B0502020202020204" pitchFamily="34" charset="0"/>
              </a:rPr>
              <a:t>Organizar a través de categorías según importancia, relevancia y valores. Clasificación según diferentes niveles desde una base de fuerza de trabajo hacia el liderazgo para su organización.</a:t>
            </a:r>
            <a:endParaRPr lang="es-CO" dirty="0">
              <a:latin typeface="Century Gothic" panose="020B0502020202020204" pitchFamily="34" charset="0"/>
            </a:endParaRPr>
          </a:p>
        </p:txBody>
      </p:sp>
      <p:sp>
        <p:nvSpPr>
          <p:cNvPr id="9" name="CuadroTexto 8">
            <a:extLst>
              <a:ext uri="{FF2B5EF4-FFF2-40B4-BE49-F238E27FC236}">
                <a16:creationId xmlns:a16="http://schemas.microsoft.com/office/drawing/2014/main" id="{0CAE043F-67C1-F649-EA10-F8A5DEA53F04}"/>
              </a:ext>
            </a:extLst>
          </p:cNvPr>
          <p:cNvSpPr txBox="1"/>
          <p:nvPr/>
        </p:nvSpPr>
        <p:spPr>
          <a:xfrm>
            <a:off x="1289724" y="2732973"/>
            <a:ext cx="3511433" cy="1477328"/>
          </a:xfrm>
          <a:prstGeom prst="rect">
            <a:avLst/>
          </a:prstGeom>
          <a:noFill/>
        </p:spPr>
        <p:txBody>
          <a:bodyPr wrap="square" rtlCol="0">
            <a:spAutoFit/>
          </a:bodyPr>
          <a:lstStyle/>
          <a:p>
            <a:pPr algn="ctr"/>
            <a:r>
              <a:rPr lang="es-ES" dirty="0" smtClean="0">
                <a:latin typeface="Century Gothic" panose="020B0502020202020204" pitchFamily="34" charset="0"/>
              </a:rPr>
              <a:t>Fragmentación del trabajo y fuerza laboral, según su fuerza física, conocimiento o habilidad que lleven a un solo objetivo común.</a:t>
            </a:r>
            <a:endParaRPr lang="es-CO" dirty="0">
              <a:latin typeface="Century Gothic" panose="020B0502020202020204" pitchFamily="34" charset="0"/>
            </a:endParaRPr>
          </a:p>
        </p:txBody>
      </p:sp>
      <p:pic>
        <p:nvPicPr>
          <p:cNvPr id="4" name="Imagen 3"/>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660745" y="4244459"/>
            <a:ext cx="2460647" cy="2322169"/>
          </a:xfrm>
          <a:prstGeom prst="rect">
            <a:avLst/>
          </a:prstGeom>
        </p:spPr>
      </p:pic>
      <p:pic>
        <p:nvPicPr>
          <p:cNvPr id="11" name="Imagen 10"/>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7522651" y="4281549"/>
            <a:ext cx="2764064" cy="2462107"/>
          </a:xfrm>
          <a:prstGeom prst="rect">
            <a:avLst/>
          </a:prstGeom>
        </p:spPr>
      </p:pic>
    </p:spTree>
    <p:extLst>
      <p:ext uri="{BB962C8B-B14F-4D97-AF65-F5344CB8AC3E}">
        <p14:creationId xmlns:p14="http://schemas.microsoft.com/office/powerpoint/2010/main" val="650741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836359" y="997329"/>
            <a:ext cx="7055329" cy="1200329"/>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Ventajas y Desventajas</a:t>
            </a:r>
            <a:endParaRPr lang="es-CO" sz="3600" b="1" dirty="0">
              <a:solidFill>
                <a:srgbClr val="002060"/>
              </a:solidFill>
              <a:latin typeface="Century Gothic" panose="020B0502020202020204" pitchFamily="34" charset="0"/>
            </a:endParaRPr>
          </a:p>
          <a:p>
            <a:pPr algn="ctr"/>
            <a:r>
              <a:rPr lang="es-CO" sz="3600" b="1" dirty="0" smtClean="0">
                <a:solidFill>
                  <a:srgbClr val="002060"/>
                </a:solidFill>
                <a:latin typeface="Century Gothic" panose="020B0502020202020204" pitchFamily="34" charset="0"/>
              </a:rPr>
              <a:t> </a:t>
            </a:r>
            <a:endParaRPr lang="es-CO" sz="3600" b="1" dirty="0">
              <a:solidFill>
                <a:srgbClr val="002060"/>
              </a:solidFill>
              <a:latin typeface="Century Gothic" panose="020B0502020202020204" pitchFamily="34" charset="0"/>
            </a:endParaRPr>
          </a:p>
        </p:txBody>
      </p:sp>
      <p:sp>
        <p:nvSpPr>
          <p:cNvPr id="4" name="CuadroTexto 3">
            <a:extLst>
              <a:ext uri="{FF2B5EF4-FFF2-40B4-BE49-F238E27FC236}">
                <a16:creationId xmlns:a16="http://schemas.microsoft.com/office/drawing/2014/main" id="{0CAE043F-67C1-F649-EA10-F8A5DEA53F04}"/>
              </a:ext>
            </a:extLst>
          </p:cNvPr>
          <p:cNvSpPr txBox="1"/>
          <p:nvPr/>
        </p:nvSpPr>
        <p:spPr>
          <a:xfrm>
            <a:off x="697305" y="2672559"/>
            <a:ext cx="4278108" cy="2308324"/>
          </a:xfrm>
          <a:prstGeom prst="rect">
            <a:avLst/>
          </a:prstGeom>
          <a:noFill/>
        </p:spPr>
        <p:txBody>
          <a:bodyPr wrap="square" rtlCol="0">
            <a:spAutoFit/>
          </a:bodyPr>
          <a:lstStyle/>
          <a:p>
            <a:pPr marL="285750" indent="-285750">
              <a:buFont typeface="Arial" panose="020B0604020202020204" pitchFamily="34" charset="0"/>
              <a:buChar char="•"/>
            </a:pPr>
            <a:r>
              <a:rPr lang="es-ES" dirty="0">
                <a:latin typeface="Century Gothic" panose="020B0502020202020204" pitchFamily="34" charset="0"/>
              </a:rPr>
              <a:t>Claridad en la asignación de responsabilidades y autoridad.</a:t>
            </a:r>
          </a:p>
          <a:p>
            <a:pPr marL="285750" indent="-285750">
              <a:buFont typeface="Arial" panose="020B0604020202020204" pitchFamily="34" charset="0"/>
              <a:buChar char="•"/>
            </a:pPr>
            <a:r>
              <a:rPr lang="es-ES" dirty="0">
                <a:latin typeface="Century Gothic" panose="020B0502020202020204" pitchFamily="34" charset="0"/>
              </a:rPr>
              <a:t>Facilita la coordinación y el seguimiento del progreso.</a:t>
            </a:r>
          </a:p>
          <a:p>
            <a:pPr marL="285750" indent="-285750">
              <a:buFont typeface="Arial" panose="020B0604020202020204" pitchFamily="34" charset="0"/>
              <a:buChar char="•"/>
            </a:pPr>
            <a:r>
              <a:rPr lang="es-ES" dirty="0">
                <a:latin typeface="Century Gothic" panose="020B0502020202020204" pitchFamily="34" charset="0"/>
              </a:rPr>
              <a:t>Promueve la especialización y la eficiencia.</a:t>
            </a:r>
          </a:p>
          <a:p>
            <a:pPr marL="285750" indent="-285750">
              <a:buFont typeface="Arial" panose="020B0604020202020204" pitchFamily="34" charset="0"/>
              <a:buChar char="•"/>
            </a:pPr>
            <a:r>
              <a:rPr lang="es-ES" dirty="0">
                <a:latin typeface="Century Gothic" panose="020B0502020202020204" pitchFamily="34" charset="0"/>
              </a:rPr>
              <a:t>Permite la concentración en áreas específicas de </a:t>
            </a:r>
            <a:r>
              <a:rPr lang="es-ES" dirty="0" smtClean="0">
                <a:latin typeface="Century Gothic" panose="020B0502020202020204" pitchFamily="34" charset="0"/>
              </a:rPr>
              <a:t>habilidad</a:t>
            </a:r>
            <a:r>
              <a:rPr lang="es-ES" dirty="0" smtClean="0">
                <a:latin typeface="Century Gothic" panose="020B0502020202020204" pitchFamily="34" charset="0"/>
              </a:rPr>
              <a:t>.</a:t>
            </a:r>
            <a:endParaRPr lang="es-ES" dirty="0">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6876077" y="2949558"/>
            <a:ext cx="4278108" cy="2031325"/>
          </a:xfrm>
          <a:prstGeom prst="rect">
            <a:avLst/>
          </a:prstGeom>
          <a:noFill/>
        </p:spPr>
        <p:txBody>
          <a:bodyPr wrap="square" rtlCol="0">
            <a:spAutoFit/>
          </a:bodyPr>
          <a:lstStyle/>
          <a:p>
            <a:pPr marL="285750" indent="-285750">
              <a:buFont typeface="Arial" panose="020B0604020202020204" pitchFamily="34" charset="0"/>
              <a:buChar char="•"/>
            </a:pPr>
            <a:r>
              <a:rPr lang="es-CO" dirty="0">
                <a:latin typeface="Century Gothic" panose="020B0502020202020204" pitchFamily="34" charset="0"/>
              </a:rPr>
              <a:t>Rigidez en la toma de decisiones.</a:t>
            </a:r>
            <a:endParaRPr lang="en-US" dirty="0">
              <a:latin typeface="Century Gothic" panose="020B0502020202020204" pitchFamily="34" charset="0"/>
            </a:endParaRPr>
          </a:p>
          <a:p>
            <a:pPr marL="285750" indent="-285750">
              <a:buFont typeface="Arial" panose="020B0604020202020204" pitchFamily="34" charset="0"/>
              <a:buChar char="•"/>
            </a:pPr>
            <a:r>
              <a:rPr lang="es-CO" dirty="0">
                <a:latin typeface="Century Gothic" panose="020B0502020202020204" pitchFamily="34" charset="0"/>
              </a:rPr>
              <a:t>Falta de flexibilidad para adaptarse a cambios en el entorno.</a:t>
            </a:r>
            <a:endParaRPr lang="en-US" dirty="0">
              <a:latin typeface="Century Gothic" panose="020B0502020202020204" pitchFamily="34" charset="0"/>
            </a:endParaRPr>
          </a:p>
          <a:p>
            <a:pPr marL="285750" indent="-285750">
              <a:buFont typeface="Arial" panose="020B0604020202020204" pitchFamily="34" charset="0"/>
              <a:buChar char="•"/>
            </a:pPr>
            <a:r>
              <a:rPr lang="es-CO" dirty="0">
                <a:latin typeface="Century Gothic" panose="020B0502020202020204" pitchFamily="34" charset="0"/>
              </a:rPr>
              <a:t>Posibilidad de conflictos de intereses entre unidades funcionales.</a:t>
            </a:r>
            <a:endParaRPr lang="en-US" dirty="0">
              <a:latin typeface="Century Gothic" panose="020B0502020202020204" pitchFamily="34" charset="0"/>
            </a:endParaRPr>
          </a:p>
        </p:txBody>
      </p:sp>
      <p:cxnSp>
        <p:nvCxnSpPr>
          <p:cNvPr id="7" name="Conector recto de flecha 6"/>
          <p:cNvCxnSpPr/>
          <p:nvPr/>
        </p:nvCxnSpPr>
        <p:spPr>
          <a:xfrm flipH="1">
            <a:off x="3348319" y="1793679"/>
            <a:ext cx="1627094" cy="7799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7"/>
          <p:cNvCxnSpPr/>
          <p:nvPr/>
        </p:nvCxnSpPr>
        <p:spPr>
          <a:xfrm>
            <a:off x="6876077" y="1793679"/>
            <a:ext cx="1474547" cy="7799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294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1700" y="1778845"/>
            <a:ext cx="6907709" cy="584775"/>
          </a:xfrm>
          <a:prstGeom prst="rect">
            <a:avLst/>
          </a:prstGeom>
          <a:noFill/>
        </p:spPr>
        <p:txBody>
          <a:bodyPr wrap="square" rtlCol="0">
            <a:spAutoFit/>
          </a:bodyPr>
          <a:lstStyle/>
          <a:p>
            <a:pPr algn="ctr"/>
            <a:r>
              <a:rPr lang="es-CO" sz="3200" b="1" dirty="0" smtClean="0">
                <a:solidFill>
                  <a:srgbClr val="002060"/>
                </a:solidFill>
                <a:latin typeface="Century Gothic" panose="020B0502020202020204" pitchFamily="34" charset="0"/>
              </a:rPr>
              <a:t>DEPARTAMENTALIZACION</a:t>
            </a:r>
            <a:endParaRPr lang="es-CO" sz="32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73687" y="2909135"/>
            <a:ext cx="5476933" cy="2031325"/>
          </a:xfrm>
          <a:prstGeom prst="rect">
            <a:avLst/>
          </a:prstGeom>
          <a:noFill/>
        </p:spPr>
        <p:txBody>
          <a:bodyPr wrap="square" rtlCol="0">
            <a:spAutoFit/>
          </a:bodyPr>
          <a:lstStyle/>
          <a:p>
            <a:pPr algn="just"/>
            <a:r>
              <a:rPr lang="es-ES" dirty="0">
                <a:latin typeface="Century Gothic" panose="020B0502020202020204" pitchFamily="34" charset="0"/>
              </a:rPr>
              <a:t>La departamentalización de las empresas es fundamental para su éxito. Al abordar esta cuestión, a menudo se destacan logros externos como las ventas y el marketing. Sin embargo, el factor más importante que comparten todas las empresas exitosas reside en su propia estructura organizativa.. </a:t>
            </a:r>
            <a:endParaRPr lang="es-CO" dirty="0">
              <a:latin typeface="Century Gothic" panose="020B0502020202020204" pitchFamily="34" charset="0"/>
            </a:endParaRPr>
          </a:p>
        </p:txBody>
      </p:sp>
      <p:pic>
        <p:nvPicPr>
          <p:cNvPr id="3" name="Imagen 2"/>
          <p:cNvPicPr>
            <a:picLocks noChangeAspect="1"/>
          </p:cNvPicPr>
          <p:nvPr/>
        </p:nvPicPr>
        <p:blipFill>
          <a:blip r:embed="rId2"/>
          <a:stretch>
            <a:fillRect/>
          </a:stretch>
        </p:blipFill>
        <p:spPr>
          <a:xfrm>
            <a:off x="7175406" y="2363620"/>
            <a:ext cx="3440214" cy="2576840"/>
          </a:xfrm>
          <a:prstGeom prst="rect">
            <a:avLst/>
          </a:prstGeom>
        </p:spPr>
      </p:pic>
    </p:spTree>
    <p:extLst>
      <p:ext uri="{BB962C8B-B14F-4D97-AF65-F5344CB8AC3E}">
        <p14:creationId xmlns:p14="http://schemas.microsoft.com/office/powerpoint/2010/main" val="882416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2596765" y="407245"/>
            <a:ext cx="6907709" cy="1077218"/>
          </a:xfrm>
          <a:prstGeom prst="rect">
            <a:avLst/>
          </a:prstGeom>
          <a:noFill/>
        </p:spPr>
        <p:txBody>
          <a:bodyPr wrap="square" rtlCol="0">
            <a:spAutoFit/>
          </a:bodyPr>
          <a:lstStyle/>
          <a:p>
            <a:pPr algn="ctr"/>
            <a:r>
              <a:rPr lang="es-CO" sz="3200" b="1" dirty="0" smtClean="0">
                <a:solidFill>
                  <a:srgbClr val="002060"/>
                </a:solidFill>
                <a:latin typeface="Century Gothic" panose="020B0502020202020204" pitchFamily="34" charset="0"/>
              </a:rPr>
              <a:t>TIPOS DE DEPARTAMENTALIZACION</a:t>
            </a:r>
            <a:endParaRPr lang="es-CO" sz="3200" b="1" dirty="0">
              <a:solidFill>
                <a:srgbClr val="002060"/>
              </a:solidFill>
              <a:latin typeface="Century Gothic" panose="020B0502020202020204" pitchFamily="34" charset="0"/>
            </a:endParaRPr>
          </a:p>
        </p:txBody>
      </p:sp>
      <p:sp>
        <p:nvSpPr>
          <p:cNvPr id="2" name="Rectángulo 1"/>
          <p:cNvSpPr/>
          <p:nvPr/>
        </p:nvSpPr>
        <p:spPr>
          <a:xfrm>
            <a:off x="598393" y="2830195"/>
            <a:ext cx="2680447" cy="646331"/>
          </a:xfrm>
          <a:prstGeom prst="rect">
            <a:avLst/>
          </a:prstGeom>
        </p:spPr>
        <p:txBody>
          <a:bodyPr wrap="square">
            <a:spAutoFit/>
          </a:bodyPr>
          <a:lstStyle/>
          <a:p>
            <a:r>
              <a:rPr lang="es-ES" b="1" dirty="0" smtClean="0"/>
              <a:t>Por funciones</a:t>
            </a:r>
          </a:p>
          <a:p>
            <a:endParaRPr lang="es-ES" dirty="0"/>
          </a:p>
        </p:txBody>
      </p:sp>
      <p:sp>
        <p:nvSpPr>
          <p:cNvPr id="4" name="Rectángulo 3"/>
          <p:cNvSpPr/>
          <p:nvPr/>
        </p:nvSpPr>
        <p:spPr>
          <a:xfrm>
            <a:off x="1384288" y="3329222"/>
            <a:ext cx="2398059" cy="646331"/>
          </a:xfrm>
          <a:prstGeom prst="rect">
            <a:avLst/>
          </a:prstGeom>
        </p:spPr>
        <p:txBody>
          <a:bodyPr wrap="square">
            <a:spAutoFit/>
          </a:bodyPr>
          <a:lstStyle/>
          <a:p>
            <a:pPr>
              <a:spcAft>
                <a:spcPts val="0"/>
              </a:spcAft>
            </a:pPr>
            <a:r>
              <a:rPr lang="es-CO" b="1" dirty="0">
                <a:latin typeface="Calibri" panose="020F0502020204030204" pitchFamily="34" charset="0"/>
                <a:ea typeface="Calibri" panose="020F0502020204030204" pitchFamily="34" charset="0"/>
                <a:cs typeface="Calibri" panose="020F0502020204030204" pitchFamily="34" charset="0"/>
              </a:rPr>
              <a:t>Por </a:t>
            </a:r>
            <a:r>
              <a:rPr lang="es-CO" b="1" dirty="0" smtClean="0">
                <a:latin typeface="Calibri" panose="020F0502020204030204" pitchFamily="34" charset="0"/>
                <a:ea typeface="Calibri" panose="020F0502020204030204" pitchFamily="34" charset="0"/>
                <a:cs typeface="Calibri" panose="020F0502020204030204" pitchFamily="34" charset="0"/>
              </a:rPr>
              <a:t>productos/servicios</a:t>
            </a:r>
            <a:endParaRPr lang="en-US" dirty="0">
              <a:latin typeface="Calibri" panose="020F0502020204030204" pitchFamily="34" charset="0"/>
              <a:ea typeface="Calibri" panose="020F0502020204030204" pitchFamily="34" charset="0"/>
            </a:endParaRPr>
          </a:p>
        </p:txBody>
      </p:sp>
      <p:sp>
        <p:nvSpPr>
          <p:cNvPr id="7" name="Rectángulo 6"/>
          <p:cNvSpPr/>
          <p:nvPr/>
        </p:nvSpPr>
        <p:spPr>
          <a:xfrm>
            <a:off x="3278840" y="4249114"/>
            <a:ext cx="2693894" cy="369332"/>
          </a:xfrm>
          <a:prstGeom prst="rect">
            <a:avLst/>
          </a:prstGeom>
        </p:spPr>
        <p:txBody>
          <a:bodyPr wrap="square">
            <a:spAutoFit/>
          </a:bodyPr>
          <a:lstStyle/>
          <a:p>
            <a:r>
              <a:rPr lang="es-ES" b="1" dirty="0"/>
              <a:t>Por </a:t>
            </a:r>
            <a:r>
              <a:rPr lang="es-ES" b="1" dirty="0" smtClean="0"/>
              <a:t>clientes</a:t>
            </a:r>
            <a:endParaRPr lang="es-ES" b="1" dirty="0"/>
          </a:p>
        </p:txBody>
      </p:sp>
      <p:sp>
        <p:nvSpPr>
          <p:cNvPr id="8" name="Rectángulo 7"/>
          <p:cNvSpPr/>
          <p:nvPr/>
        </p:nvSpPr>
        <p:spPr>
          <a:xfrm>
            <a:off x="7808258" y="5956473"/>
            <a:ext cx="2223247" cy="369332"/>
          </a:xfrm>
          <a:prstGeom prst="rect">
            <a:avLst/>
          </a:prstGeom>
        </p:spPr>
        <p:txBody>
          <a:bodyPr wrap="square">
            <a:spAutoFit/>
          </a:bodyPr>
          <a:lstStyle/>
          <a:p>
            <a:r>
              <a:rPr lang="es-ES" b="1" dirty="0" smtClean="0"/>
              <a:t>Geográfica</a:t>
            </a:r>
            <a:endParaRPr lang="es-ES" b="1" dirty="0"/>
          </a:p>
        </p:txBody>
      </p:sp>
      <p:sp>
        <p:nvSpPr>
          <p:cNvPr id="9" name="Rectángulo 8"/>
          <p:cNvSpPr/>
          <p:nvPr/>
        </p:nvSpPr>
        <p:spPr>
          <a:xfrm>
            <a:off x="4216356" y="4618446"/>
            <a:ext cx="1497654" cy="369332"/>
          </a:xfrm>
          <a:prstGeom prst="rect">
            <a:avLst/>
          </a:prstGeom>
        </p:spPr>
        <p:txBody>
          <a:bodyPr wrap="none">
            <a:spAutoFit/>
          </a:bodyPr>
          <a:lstStyle/>
          <a:p>
            <a:r>
              <a:rPr lang="en-US" b="1" dirty="0" err="1"/>
              <a:t>Por</a:t>
            </a:r>
            <a:r>
              <a:rPr lang="en-US" b="1" dirty="0"/>
              <a:t> proyectos</a:t>
            </a:r>
          </a:p>
        </p:txBody>
      </p:sp>
      <p:sp>
        <p:nvSpPr>
          <p:cNvPr id="10" name="Rectángulo 9"/>
          <p:cNvSpPr/>
          <p:nvPr/>
        </p:nvSpPr>
        <p:spPr>
          <a:xfrm>
            <a:off x="6580094" y="5547881"/>
            <a:ext cx="2223247" cy="369332"/>
          </a:xfrm>
          <a:prstGeom prst="rect">
            <a:avLst/>
          </a:prstGeom>
        </p:spPr>
        <p:txBody>
          <a:bodyPr wrap="square">
            <a:spAutoFit/>
          </a:bodyPr>
          <a:lstStyle/>
          <a:p>
            <a:r>
              <a:rPr lang="en-US" b="1" dirty="0"/>
              <a:t>Matricial</a:t>
            </a:r>
          </a:p>
        </p:txBody>
      </p:sp>
      <p:sp>
        <p:nvSpPr>
          <p:cNvPr id="11" name="Rectángulo 10"/>
          <p:cNvSpPr/>
          <p:nvPr/>
        </p:nvSpPr>
        <p:spPr>
          <a:xfrm>
            <a:off x="5334159" y="5172444"/>
            <a:ext cx="1406026" cy="369332"/>
          </a:xfrm>
          <a:prstGeom prst="rect">
            <a:avLst/>
          </a:prstGeom>
        </p:spPr>
        <p:txBody>
          <a:bodyPr wrap="none">
            <a:spAutoFit/>
          </a:bodyPr>
          <a:lstStyle/>
          <a:p>
            <a:r>
              <a:rPr lang="en-US" b="1" dirty="0" err="1"/>
              <a:t>Por</a:t>
            </a:r>
            <a:r>
              <a:rPr lang="en-US" b="1" dirty="0"/>
              <a:t> procesos</a:t>
            </a:r>
          </a:p>
        </p:txBody>
      </p:sp>
      <p:pic>
        <p:nvPicPr>
          <p:cNvPr id="12" name="Imagen 11"/>
          <p:cNvPicPr>
            <a:picLocks noChangeAspect="1"/>
          </p:cNvPicPr>
          <p:nvPr/>
        </p:nvPicPr>
        <p:blipFill>
          <a:blip r:embed="rId2"/>
          <a:stretch>
            <a:fillRect/>
          </a:stretch>
        </p:blipFill>
        <p:spPr>
          <a:xfrm>
            <a:off x="7300767" y="1685613"/>
            <a:ext cx="3739268" cy="3581825"/>
          </a:xfrm>
          <a:prstGeom prst="rect">
            <a:avLst/>
          </a:prstGeom>
        </p:spPr>
      </p:pic>
    </p:spTree>
    <p:extLst>
      <p:ext uri="{BB962C8B-B14F-4D97-AF65-F5344CB8AC3E}">
        <p14:creationId xmlns:p14="http://schemas.microsoft.com/office/powerpoint/2010/main" val="1534799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517204" y="1066151"/>
            <a:ext cx="5749124" cy="1077218"/>
          </a:xfrm>
          <a:prstGeom prst="rect">
            <a:avLst/>
          </a:prstGeom>
          <a:noFill/>
        </p:spPr>
        <p:txBody>
          <a:bodyPr wrap="square" rtlCol="0">
            <a:spAutoFit/>
          </a:bodyPr>
          <a:lstStyle/>
          <a:p>
            <a:pPr algn="ctr"/>
            <a:r>
              <a:rPr lang="es-CO" sz="3200" b="1" dirty="0" smtClean="0">
                <a:solidFill>
                  <a:srgbClr val="002060"/>
                </a:solidFill>
                <a:latin typeface="Century Gothic" panose="020B0502020202020204" pitchFamily="34" charset="0"/>
              </a:rPr>
              <a:t>PORQUE ES IMPORTANTE LA DEPARTAMENTALIZACION</a:t>
            </a:r>
            <a:endParaRPr lang="es-CO" sz="32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275157" y="2914606"/>
            <a:ext cx="5476933" cy="1477328"/>
          </a:xfrm>
          <a:prstGeom prst="rect">
            <a:avLst/>
          </a:prstGeom>
          <a:noFill/>
        </p:spPr>
        <p:txBody>
          <a:bodyPr wrap="square" rtlCol="0">
            <a:spAutoFit/>
          </a:bodyPr>
          <a:lstStyle/>
          <a:p>
            <a:pPr algn="just"/>
            <a:r>
              <a:rPr lang="es-ES" dirty="0" smtClean="0">
                <a:latin typeface="Century Gothic" panose="020B0502020202020204" pitchFamily="34" charset="0"/>
              </a:rPr>
              <a:t>Porque genera </a:t>
            </a:r>
            <a:r>
              <a:rPr lang="es-ES" dirty="0">
                <a:latin typeface="Century Gothic" panose="020B0502020202020204" pitchFamily="34" charset="0"/>
              </a:rPr>
              <a:t>una mayor eficacia y fluidez productiva, además de aumentar notablemente la capacidad de control y resolución de conflictos en cada departamento.</a:t>
            </a:r>
          </a:p>
        </p:txBody>
      </p:sp>
      <p:pic>
        <p:nvPicPr>
          <p:cNvPr id="3" name="Imagen 2"/>
          <p:cNvPicPr>
            <a:picLocks noChangeAspect="1"/>
          </p:cNvPicPr>
          <p:nvPr/>
        </p:nvPicPr>
        <p:blipFill>
          <a:blip r:embed="rId2"/>
          <a:stretch>
            <a:fillRect/>
          </a:stretch>
        </p:blipFill>
        <p:spPr>
          <a:xfrm>
            <a:off x="6517141" y="1706308"/>
            <a:ext cx="5211491" cy="3376679"/>
          </a:xfrm>
          <a:prstGeom prst="rect">
            <a:avLst/>
          </a:prstGeom>
        </p:spPr>
      </p:pic>
    </p:spTree>
    <p:extLst>
      <p:ext uri="{BB962C8B-B14F-4D97-AF65-F5344CB8AC3E}">
        <p14:creationId xmlns:p14="http://schemas.microsoft.com/office/powerpoint/2010/main" val="1853443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1812855" y="168272"/>
            <a:ext cx="9254075"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Beneficios de la Departamentalización</a:t>
            </a:r>
            <a:endParaRPr lang="es-CO" sz="3600" b="1" dirty="0">
              <a:solidFill>
                <a:srgbClr val="002060"/>
              </a:solidFill>
              <a:latin typeface="Century Gothic" panose="020B0502020202020204" pitchFamily="34" charset="0"/>
            </a:endParaRPr>
          </a:p>
        </p:txBody>
      </p:sp>
      <p:sp>
        <p:nvSpPr>
          <p:cNvPr id="2" name="Rectángulo 1"/>
          <p:cNvSpPr/>
          <p:nvPr/>
        </p:nvSpPr>
        <p:spPr>
          <a:xfrm>
            <a:off x="717178" y="1285251"/>
            <a:ext cx="10685928" cy="5355312"/>
          </a:xfrm>
          <a:prstGeom prst="rect">
            <a:avLst/>
          </a:prstGeom>
        </p:spPr>
        <p:txBody>
          <a:bodyPr wrap="square">
            <a:spAutoFit/>
          </a:bodyPr>
          <a:lstStyle/>
          <a:p>
            <a:pPr marL="285750" lvl="0" indent="-285750">
              <a:buFont typeface="Arial" panose="020B0604020202020204" pitchFamily="34" charset="0"/>
              <a:buChar char="•"/>
            </a:pPr>
            <a:r>
              <a:rPr lang="es-CO" dirty="0"/>
              <a:t>Especialización: al asignar actividades específicas a cada área funcional, se logra una ventajosa especialización de las funciones</a:t>
            </a:r>
            <a:r>
              <a:rPr lang="es-CO" dirty="0" smtClean="0"/>
              <a:t>.</a:t>
            </a:r>
          </a:p>
          <a:p>
            <a:pPr marL="285750" lvl="0" indent="-285750">
              <a:buFont typeface="Arial" panose="020B0604020202020204" pitchFamily="34" charset="0"/>
              <a:buChar char="•"/>
            </a:pPr>
            <a:endParaRPr lang="en-US" dirty="0"/>
          </a:p>
          <a:p>
            <a:pPr marL="285750" lvl="0" indent="-285750">
              <a:buFont typeface="Arial" panose="020B0604020202020204" pitchFamily="34" charset="0"/>
              <a:buChar char="•"/>
            </a:pPr>
            <a:r>
              <a:rPr lang="es-CO" dirty="0"/>
              <a:t>Mejor servicio al cliente: una mayor especialización de los empleados y el tiempo dedicado a sus funciones específicas mejoran todos los aspectos relacionados con el servicio, especialmente en cuanto al trato y satisfacción del cliente</a:t>
            </a:r>
            <a:r>
              <a:rPr lang="es-CO" dirty="0" smtClean="0"/>
              <a:t>.</a:t>
            </a:r>
          </a:p>
          <a:p>
            <a:pPr lvl="0"/>
            <a:endParaRPr lang="en-US" dirty="0"/>
          </a:p>
          <a:p>
            <a:pPr marL="285750" lvl="0" indent="-285750">
              <a:buFont typeface="Arial" panose="020B0604020202020204" pitchFamily="34" charset="0"/>
              <a:buChar char="•"/>
            </a:pPr>
            <a:r>
              <a:rPr lang="es-CO" dirty="0"/>
              <a:t>Evaluación del rendimiento: gracias a la departamentalización, es mucho más fácil y eficaz desarrollar evaluaciones de desempeño. La monitorización del rendimiento se vuelve cuantificable, permitiendo implementar las medidas correctivas necesarias</a:t>
            </a:r>
            <a:r>
              <a:rPr lang="es-CO" dirty="0" smtClean="0"/>
              <a:t>.</a:t>
            </a:r>
          </a:p>
          <a:p>
            <a:pPr lvl="0"/>
            <a:endParaRPr lang="en-US" dirty="0"/>
          </a:p>
          <a:p>
            <a:pPr marL="285750" lvl="0" indent="-285750">
              <a:buFont typeface="Arial" panose="020B0604020202020204" pitchFamily="34" charset="0"/>
              <a:buChar char="•"/>
            </a:pPr>
            <a:r>
              <a:rPr lang="es-CO" dirty="0"/>
              <a:t>Gestión de la responsabilidad: cada departamento tiene sus propias tareas y objetivos, lo que fija la responsabilidad en el lugar adecuado, evitando escenarios dispersos que dificultan la solución de problemas</a:t>
            </a:r>
            <a:r>
              <a:rPr lang="es-CO" dirty="0" smtClean="0"/>
              <a:t>.</a:t>
            </a:r>
          </a:p>
          <a:p>
            <a:pPr lvl="0"/>
            <a:endParaRPr lang="en-US" dirty="0"/>
          </a:p>
          <a:p>
            <a:pPr marL="285750" lvl="0" indent="-285750">
              <a:buFont typeface="Arial" panose="020B0604020202020204" pitchFamily="34" charset="0"/>
              <a:buChar char="•"/>
            </a:pPr>
            <a:r>
              <a:rPr lang="es-CO" dirty="0"/>
              <a:t>Optimización de recursos: la organización mediante departamentos ayuda a controlar y organizar los recursos de la empresa de la mejor manera posible, identificando lo que es necesario y lo que no en cada situación</a:t>
            </a:r>
            <a:r>
              <a:rPr lang="es-CO" dirty="0" smtClean="0"/>
              <a:t>.</a:t>
            </a:r>
          </a:p>
          <a:p>
            <a:pPr lvl="0"/>
            <a:endParaRPr lang="en-US" dirty="0"/>
          </a:p>
          <a:p>
            <a:pPr marL="285750" lvl="0" indent="-285750">
              <a:buFont typeface="Arial" panose="020B0604020202020204" pitchFamily="34" charset="0"/>
              <a:buChar char="•"/>
            </a:pPr>
            <a:r>
              <a:rPr lang="es-CO" dirty="0"/>
              <a:t>Control eficiente: posiblemente la ventaja más destacada es la posibilidad de ejercer un mejor control de las actividades de la empresa, manteniendo siempre el foco en la realidad funcional del negocio</a:t>
            </a:r>
            <a:r>
              <a:rPr lang="es-CO" dirty="0" smtClean="0"/>
              <a:t>.</a:t>
            </a:r>
          </a:p>
        </p:txBody>
      </p:sp>
    </p:spTree>
    <p:extLst>
      <p:ext uri="{BB962C8B-B14F-4D97-AF65-F5344CB8AC3E}">
        <p14:creationId xmlns:p14="http://schemas.microsoft.com/office/powerpoint/2010/main" val="337800090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1392</Words>
  <Application>Microsoft Office PowerPoint</Application>
  <PresentationFormat>Panorámica</PresentationFormat>
  <Paragraphs>113</Paragraphs>
  <Slides>30</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30</vt:i4>
      </vt:variant>
    </vt:vector>
  </HeadingPairs>
  <TitlesOfParts>
    <vt:vector size="36" baseType="lpstr">
      <vt:lpstr>Arial</vt:lpstr>
      <vt:lpstr>Arial MT</vt:lpstr>
      <vt:lpstr>Calibri</vt:lpstr>
      <vt:lpstr>Calibri Light</vt:lpstr>
      <vt:lpstr>Century Gothic</vt:lpstr>
      <vt:lpstr>Tema de Office</vt:lpstr>
      <vt:lpstr>Presentación de PowerPoint</vt:lpstr>
      <vt:lpstr>MODULO 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dc:creator>
  <cp:lastModifiedBy>Lenovo</cp:lastModifiedBy>
  <cp:revision>49</cp:revision>
  <dcterms:created xsi:type="dcterms:W3CDTF">2025-12-08T23:42:15Z</dcterms:created>
  <dcterms:modified xsi:type="dcterms:W3CDTF">2026-03-03T17:03:32Z</dcterms:modified>
</cp:coreProperties>
</file>